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2" r:id="rId3"/>
    <p:sldId id="274" r:id="rId4"/>
    <p:sldId id="256" r:id="rId5"/>
    <p:sldId id="275" r:id="rId6"/>
    <p:sldId id="257" r:id="rId7"/>
    <p:sldId id="276" r:id="rId8"/>
    <p:sldId id="258" r:id="rId9"/>
    <p:sldId id="277" r:id="rId10"/>
    <p:sldId id="259" r:id="rId11"/>
    <p:sldId id="278" r:id="rId12"/>
    <p:sldId id="260" r:id="rId13"/>
    <p:sldId id="279" r:id="rId14"/>
    <p:sldId id="261" r:id="rId15"/>
    <p:sldId id="280" r:id="rId16"/>
    <p:sldId id="264" r:id="rId17"/>
    <p:sldId id="281" r:id="rId18"/>
    <p:sldId id="265" r:id="rId19"/>
    <p:sldId id="282" r:id="rId20"/>
    <p:sldId id="263" r:id="rId21"/>
    <p:sldId id="283" r:id="rId22"/>
    <p:sldId id="266" r:id="rId23"/>
    <p:sldId id="284" r:id="rId24"/>
    <p:sldId id="267" r:id="rId25"/>
    <p:sldId id="285" r:id="rId26"/>
    <p:sldId id="268" r:id="rId27"/>
    <p:sldId id="286" r:id="rId28"/>
    <p:sldId id="287" r:id="rId29"/>
    <p:sldId id="289" r:id="rId30"/>
    <p:sldId id="269" r:id="rId31"/>
    <p:sldId id="290" r:id="rId32"/>
    <p:sldId id="270" r:id="rId33"/>
    <p:sldId id="291" r:id="rId34"/>
    <p:sldId id="292" r:id="rId35"/>
    <p:sldId id="271" r:id="rId36"/>
    <p:sldId id="293" r:id="rId37"/>
    <p:sldId id="294" r:id="rId38"/>
    <p:sldId id="295" r:id="rId39"/>
    <p:sldId id="296" r:id="rId4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_____Microsoft_Excel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_____Microsoft_Excel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_____Microsoft_Excel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_____Microsoft_Excel1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_____Microsoft_Excel14.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_____Microsoft_Excel15.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_____Microsoft_Excel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_____Microsoft_Excel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_____Microsoft_Excel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_____Microsoft_Excel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accent5"/>
                </a:solidFill>
                <a:latin typeface="+mn-lt"/>
                <a:ea typeface="+mn-ea"/>
                <a:cs typeface="+mn-cs"/>
              </a:defRPr>
            </a:pPr>
            <a:r>
              <a:rPr lang="ru-RU" b="1" dirty="0" err="1"/>
              <a:t>Наявність</a:t>
            </a:r>
            <a:r>
              <a:rPr lang="ru-RU" b="1" dirty="0"/>
              <a:t> </a:t>
            </a:r>
            <a:r>
              <a:rPr lang="ru-RU" b="1" dirty="0" err="1"/>
              <a:t>яких</a:t>
            </a:r>
            <a:r>
              <a:rPr lang="ru-RU" b="1" dirty="0"/>
              <a:t> </a:t>
            </a:r>
            <a:r>
              <a:rPr lang="ru-RU" b="1" dirty="0" err="1"/>
              <a:t>із</a:t>
            </a:r>
            <a:r>
              <a:rPr lang="ru-RU" b="1" dirty="0"/>
              <a:t> </a:t>
            </a:r>
            <a:r>
              <a:rPr lang="ru-RU" b="1" dirty="0" err="1"/>
              <a:t>зазначених</a:t>
            </a:r>
            <a:r>
              <a:rPr lang="ru-RU" b="1" dirty="0"/>
              <a:t> </a:t>
            </a:r>
            <a:r>
              <a:rPr lang="ru-RU" b="1" dirty="0" err="1"/>
              <a:t>можливостей</a:t>
            </a:r>
            <a:r>
              <a:rPr lang="ru-RU" b="1" dirty="0"/>
              <a:t> у </a:t>
            </a:r>
            <a:r>
              <a:rPr lang="ru-RU" b="1" dirty="0" err="1"/>
              <a:t>Національному</a:t>
            </a:r>
            <a:r>
              <a:rPr lang="ru-RU" b="1" dirty="0"/>
              <a:t> </a:t>
            </a:r>
            <a:r>
              <a:rPr lang="ru-RU" b="1" dirty="0" err="1"/>
              <a:t>авіаційному</a:t>
            </a:r>
            <a:r>
              <a:rPr lang="ru-RU" b="1" dirty="0"/>
              <a:t> </a:t>
            </a:r>
            <a:r>
              <a:rPr lang="ru-RU" b="1" dirty="0" err="1"/>
              <a:t>університеті</a:t>
            </a:r>
            <a:r>
              <a:rPr lang="ru-RU" b="1" dirty="0"/>
              <a:t> є </a:t>
            </a:r>
            <a:r>
              <a:rPr lang="ru-RU" b="1" dirty="0" err="1"/>
              <a:t>важливими</a:t>
            </a:r>
            <a:r>
              <a:rPr lang="ru-RU" b="1" dirty="0"/>
              <a:t> </a:t>
            </a:r>
            <a:r>
              <a:rPr lang="ru-RU" b="1" dirty="0" err="1"/>
              <a:t>особисто</a:t>
            </a:r>
            <a:r>
              <a:rPr lang="ru-RU" b="1" dirty="0"/>
              <a:t> для Вас? </a:t>
            </a:r>
          </a:p>
        </c:rich>
      </c:tx>
      <c:layout/>
      <c:overlay val="0"/>
      <c:spPr>
        <a:noFill/>
        <a:ln>
          <a:noFill/>
        </a:ln>
        <a:effectLst/>
      </c:spPr>
      <c:txPr>
        <a:bodyPr rot="0" spcFirstLastPara="1" vertOverflow="ellipsis" vert="horz" wrap="square" anchor="ctr" anchorCtr="1"/>
        <a:lstStyle/>
        <a:p>
          <a:pPr>
            <a:defRPr sz="1862" b="1" i="0" u="none" strike="noStrike" kern="1200" spc="0" baseline="0">
              <a:solidFill>
                <a:schemeClr val="accent5"/>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Ряд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accent5"/>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Лист1!$A$2:$A$12</c:f>
              <c:strCache>
                <c:ptCount val="11"/>
                <c:pt idx="0">
                  <c:v>можливість навчатись на військовій кафедрі</c:v>
                </c:pt>
                <c:pt idx="1">
                  <c:v>доступ до роботи в університетських комп’ютерних класах</c:v>
                </c:pt>
                <c:pt idx="2">
                  <c:v>можливість брати участь у студентських наукових конференціях</c:v>
                </c:pt>
                <c:pt idx="3">
                  <c:v>доступ через університетську мережу до світових електронних бібліотек та наукових ресурсів</c:v>
                </c:pt>
                <c:pt idx="4">
                  <c:v>можливість відвідування спортивних секцій</c:v>
                </c:pt>
                <c:pt idx="5">
                  <c:v>можливість активної участі у студентському самоврядуванні</c:v>
                </c:pt>
                <c:pt idx="6">
                  <c:v>можливість активної участі у культурно-масових заходах</c:v>
                </c:pt>
                <c:pt idx="7">
                  <c:v>наявність гуртожитку</c:v>
                </c:pt>
                <c:pt idx="8">
                  <c:v>наявність їдальні, кафе</c:v>
                </c:pt>
                <c:pt idx="9">
                  <c:v>вільна мережа Wi-Fi</c:v>
                </c:pt>
                <c:pt idx="10">
                  <c:v>застосування сучасних інформаційних технологій у навчальному процесі</c:v>
                </c:pt>
              </c:strCache>
            </c:strRef>
          </c:cat>
          <c:val>
            <c:numRef>
              <c:f>Лист1!$B$2:$B$12</c:f>
              <c:numCache>
                <c:formatCode>General</c:formatCode>
                <c:ptCount val="11"/>
                <c:pt idx="0">
                  <c:v>21.1</c:v>
                </c:pt>
                <c:pt idx="1">
                  <c:v>25.9</c:v>
                </c:pt>
                <c:pt idx="2">
                  <c:v>27.6</c:v>
                </c:pt>
                <c:pt idx="3">
                  <c:v>30.8</c:v>
                </c:pt>
                <c:pt idx="4">
                  <c:v>31.5</c:v>
                </c:pt>
                <c:pt idx="5">
                  <c:v>31.9</c:v>
                </c:pt>
                <c:pt idx="6">
                  <c:v>34.799999999999997</c:v>
                </c:pt>
                <c:pt idx="7">
                  <c:v>55.2</c:v>
                </c:pt>
                <c:pt idx="8">
                  <c:v>56.5</c:v>
                </c:pt>
                <c:pt idx="9">
                  <c:v>62.6</c:v>
                </c:pt>
                <c:pt idx="10">
                  <c:v>64.3</c:v>
                </c:pt>
              </c:numCache>
            </c:numRef>
          </c:val>
        </c:ser>
        <c:ser>
          <c:idx val="1"/>
          <c:order val="1"/>
          <c:tx>
            <c:strRef>
              <c:f>Лист1!$C$1</c:f>
              <c:strCache>
                <c:ptCount val="1"/>
                <c:pt idx="0">
                  <c:v>Столбец1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accent5"/>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Лист1!$A$2:$A$12</c:f>
              <c:strCache>
                <c:ptCount val="11"/>
                <c:pt idx="0">
                  <c:v>можливість навчатись на військовій кафедрі</c:v>
                </c:pt>
                <c:pt idx="1">
                  <c:v>доступ до роботи в університетських комп’ютерних класах</c:v>
                </c:pt>
                <c:pt idx="2">
                  <c:v>можливість брати участь у студентських наукових конференціях</c:v>
                </c:pt>
                <c:pt idx="3">
                  <c:v>доступ через університетську мережу до світових електронних бібліотек та наукових ресурсів</c:v>
                </c:pt>
                <c:pt idx="4">
                  <c:v>можливість відвідування спортивних секцій</c:v>
                </c:pt>
                <c:pt idx="5">
                  <c:v>можливість активної участі у студентському самоврядуванні</c:v>
                </c:pt>
                <c:pt idx="6">
                  <c:v>можливість активної участі у культурно-масових заходах</c:v>
                </c:pt>
                <c:pt idx="7">
                  <c:v>наявність гуртожитку</c:v>
                </c:pt>
                <c:pt idx="8">
                  <c:v>наявність їдальні, кафе</c:v>
                </c:pt>
                <c:pt idx="9">
                  <c:v>вільна мережа Wi-Fi</c:v>
                </c:pt>
                <c:pt idx="10">
                  <c:v>застосування сучасних інформаційних технологій у навчальному процесі</c:v>
                </c:pt>
              </c:strCache>
            </c:strRef>
          </c:cat>
          <c:val>
            <c:numRef>
              <c:f>Лист1!$C$2:$C$12</c:f>
              <c:numCache>
                <c:formatCode>General</c:formatCode>
                <c:ptCount val="11"/>
              </c:numCache>
            </c:numRef>
          </c:val>
        </c:ser>
        <c:ser>
          <c:idx val="2"/>
          <c:order val="2"/>
          <c:tx>
            <c:strRef>
              <c:f>Лист1!$D$1</c:f>
              <c:strCache>
                <c:ptCount val="1"/>
                <c:pt idx="0">
                  <c:v>Столбец2</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accent5"/>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Лист1!$A$2:$A$12</c:f>
              <c:strCache>
                <c:ptCount val="11"/>
                <c:pt idx="0">
                  <c:v>можливість навчатись на військовій кафедрі</c:v>
                </c:pt>
                <c:pt idx="1">
                  <c:v>доступ до роботи в університетських комп’ютерних класах</c:v>
                </c:pt>
                <c:pt idx="2">
                  <c:v>можливість брати участь у студентських наукових конференціях</c:v>
                </c:pt>
                <c:pt idx="3">
                  <c:v>доступ через університетську мережу до світових електронних бібліотек та наукових ресурсів</c:v>
                </c:pt>
                <c:pt idx="4">
                  <c:v>можливість відвідування спортивних секцій</c:v>
                </c:pt>
                <c:pt idx="5">
                  <c:v>можливість активної участі у студентському самоврядуванні</c:v>
                </c:pt>
                <c:pt idx="6">
                  <c:v>можливість активної участі у культурно-масових заходах</c:v>
                </c:pt>
                <c:pt idx="7">
                  <c:v>наявність гуртожитку</c:v>
                </c:pt>
                <c:pt idx="8">
                  <c:v>наявність їдальні, кафе</c:v>
                </c:pt>
                <c:pt idx="9">
                  <c:v>вільна мережа Wi-Fi</c:v>
                </c:pt>
                <c:pt idx="10">
                  <c:v>застосування сучасних інформаційних технологій у навчальному процесі</c:v>
                </c:pt>
              </c:strCache>
            </c:strRef>
          </c:cat>
          <c:val>
            <c:numRef>
              <c:f>Лист1!$D$2:$D$12</c:f>
              <c:numCache>
                <c:formatCode>General</c:formatCode>
                <c:ptCount val="11"/>
              </c:numCache>
            </c:numRef>
          </c:val>
        </c:ser>
        <c:dLbls>
          <c:dLblPos val="outEnd"/>
          <c:showLegendKey val="0"/>
          <c:showVal val="1"/>
          <c:showCatName val="0"/>
          <c:showSerName val="0"/>
          <c:showPercent val="0"/>
          <c:showBubbleSize val="0"/>
        </c:dLbls>
        <c:gapWidth val="182"/>
        <c:axId val="313075072"/>
        <c:axId val="313073896"/>
      </c:barChart>
      <c:catAx>
        <c:axId val="3130750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accent5"/>
                </a:solidFill>
                <a:latin typeface="+mn-lt"/>
                <a:ea typeface="+mn-ea"/>
                <a:cs typeface="+mn-cs"/>
              </a:defRPr>
            </a:pPr>
            <a:endParaRPr lang="ru-RU"/>
          </a:p>
        </c:txPr>
        <c:crossAx val="313073896"/>
        <c:crosses val="autoZero"/>
        <c:auto val="1"/>
        <c:lblAlgn val="ctr"/>
        <c:lblOffset val="100"/>
        <c:noMultiLvlLbl val="0"/>
      </c:catAx>
      <c:valAx>
        <c:axId val="313073896"/>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13075072"/>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accent5"/>
          </a:solidFill>
        </a:defRPr>
      </a:pPr>
      <a:endParaRPr lang="ru-RU"/>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r>
              <a:rPr lang="ru-RU" b="1">
                <a:solidFill>
                  <a:schemeClr val="accent1"/>
                </a:solidFill>
              </a:rPr>
              <a:t>Які заходи по залученню абітурієнтів до навчання у Національному авіаційному університеті є ефективними на Вашу думку? </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Ряд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Лист1!$A$2:$A$18</c:f>
              <c:strCache>
                <c:ptCount val="17"/>
                <c:pt idx="0">
                  <c:v>Реклама у газетах, журналах</c:v>
                </c:pt>
                <c:pt idx="1">
                  <c:v>Розсилка матеріалів по електронній пошті</c:v>
                </c:pt>
                <c:pt idx="2">
                  <c:v>Реклама в метро</c:v>
                </c:pt>
                <c:pt idx="3">
                  <c:v>Телефонні дзвінки абітурієнтам працівниками Університету</c:v>
                </c:pt>
                <c:pt idx="4">
                  <c:v>Зовнішня реклама (на біллбордах, сітілайтах тощо)</c:v>
                </c:pt>
                <c:pt idx="5">
                  <c:v>Рекламні банери на освітніх виставках</c:v>
                </c:pt>
                <c:pt idx="6">
                  <c:v>Реклама по радіо, на телебаченні</c:v>
                </c:pt>
                <c:pt idx="7">
                  <c:v>Олімпіади для старшокласників на базі НАУ</c:v>
                </c:pt>
                <c:pt idx="8">
                  <c:v>Роздача на освітніх виставках поліграфічних матеріалів про університет</c:v>
                </c:pt>
                <c:pt idx="9">
                  <c:v>Розміщення інформації у довідниках для вступників у вузи</c:v>
                </c:pt>
                <c:pt idx="10">
                  <c:v>Розміщення інформації на сайті Університету</c:v>
                </c:pt>
                <c:pt idx="11">
                  <c:v>Розміщення фільмів про Університет на відеосервісах (YouTube)</c:v>
                </c:pt>
                <c:pt idx="12">
                  <c:v>Підготовчі курси</c:v>
                </c:pt>
                <c:pt idx="13">
                  <c:v>Зустрічі викладачів НАУ із старшокласниками у школах</c:v>
                </c:pt>
                <c:pt idx="14">
                  <c:v>Спілкування працівників Університету з абітурієнтами на освітніх виставках</c:v>
                </c:pt>
                <c:pt idx="15">
                  <c:v>Розміщення інформації у групах в соціальних мережах</c:v>
                </c:pt>
                <c:pt idx="16">
                  <c:v>Дні відкритих дверей в університеті</c:v>
                </c:pt>
              </c:strCache>
            </c:strRef>
          </c:cat>
          <c:val>
            <c:numRef>
              <c:f>Лист1!$B$2:$B$18</c:f>
              <c:numCache>
                <c:formatCode>General</c:formatCode>
                <c:ptCount val="17"/>
                <c:pt idx="0">
                  <c:v>7.2</c:v>
                </c:pt>
                <c:pt idx="1">
                  <c:v>9.4</c:v>
                </c:pt>
                <c:pt idx="2">
                  <c:v>10.7</c:v>
                </c:pt>
                <c:pt idx="3">
                  <c:v>12.1</c:v>
                </c:pt>
                <c:pt idx="4">
                  <c:v>15.5</c:v>
                </c:pt>
                <c:pt idx="5">
                  <c:v>17</c:v>
                </c:pt>
                <c:pt idx="6">
                  <c:v>17.399999999999999</c:v>
                </c:pt>
                <c:pt idx="7">
                  <c:v>18.8</c:v>
                </c:pt>
                <c:pt idx="8">
                  <c:v>19.5</c:v>
                </c:pt>
                <c:pt idx="9">
                  <c:v>22.6</c:v>
                </c:pt>
                <c:pt idx="10">
                  <c:v>31</c:v>
                </c:pt>
                <c:pt idx="11">
                  <c:v>38</c:v>
                </c:pt>
                <c:pt idx="12">
                  <c:v>38</c:v>
                </c:pt>
                <c:pt idx="13">
                  <c:v>39.4</c:v>
                </c:pt>
                <c:pt idx="14">
                  <c:v>43.1</c:v>
                </c:pt>
                <c:pt idx="15">
                  <c:v>45.1</c:v>
                </c:pt>
                <c:pt idx="16">
                  <c:v>51.1</c:v>
                </c:pt>
              </c:numCache>
            </c:numRef>
          </c:val>
        </c:ser>
        <c:ser>
          <c:idx val="1"/>
          <c:order val="1"/>
          <c:tx>
            <c:strRef>
              <c:f>Лист1!$C$1</c:f>
              <c:strCache>
                <c:ptCount val="1"/>
                <c:pt idx="0">
                  <c:v>Столбец1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Лист1!$A$2:$A$18</c:f>
              <c:strCache>
                <c:ptCount val="17"/>
                <c:pt idx="0">
                  <c:v>Реклама у газетах, журналах</c:v>
                </c:pt>
                <c:pt idx="1">
                  <c:v>Розсилка матеріалів по електронній пошті</c:v>
                </c:pt>
                <c:pt idx="2">
                  <c:v>Реклама в метро</c:v>
                </c:pt>
                <c:pt idx="3">
                  <c:v>Телефонні дзвінки абітурієнтам працівниками Університету</c:v>
                </c:pt>
                <c:pt idx="4">
                  <c:v>Зовнішня реклама (на біллбордах, сітілайтах тощо)</c:v>
                </c:pt>
                <c:pt idx="5">
                  <c:v>Рекламні банери на освітніх виставках</c:v>
                </c:pt>
                <c:pt idx="6">
                  <c:v>Реклама по радіо, на телебаченні</c:v>
                </c:pt>
                <c:pt idx="7">
                  <c:v>Олімпіади для старшокласників на базі НАУ</c:v>
                </c:pt>
                <c:pt idx="8">
                  <c:v>Роздача на освітніх виставках поліграфічних матеріалів про університет</c:v>
                </c:pt>
                <c:pt idx="9">
                  <c:v>Розміщення інформації у довідниках для вступників у вузи</c:v>
                </c:pt>
                <c:pt idx="10">
                  <c:v>Розміщення інформації на сайті Університету</c:v>
                </c:pt>
                <c:pt idx="11">
                  <c:v>Розміщення фільмів про Університет на відеосервісах (YouTube)</c:v>
                </c:pt>
                <c:pt idx="12">
                  <c:v>Підготовчі курси</c:v>
                </c:pt>
                <c:pt idx="13">
                  <c:v>Зустрічі викладачів НАУ із старшокласниками у школах</c:v>
                </c:pt>
                <c:pt idx="14">
                  <c:v>Спілкування працівників Університету з абітурієнтами на освітніх виставках</c:v>
                </c:pt>
                <c:pt idx="15">
                  <c:v>Розміщення інформації у групах в соціальних мережах</c:v>
                </c:pt>
                <c:pt idx="16">
                  <c:v>Дні відкритих дверей в університеті</c:v>
                </c:pt>
              </c:strCache>
            </c:strRef>
          </c:cat>
          <c:val>
            <c:numRef>
              <c:f>Лист1!$C$2:$C$18</c:f>
              <c:numCache>
                <c:formatCode>General</c:formatCode>
                <c:ptCount val="17"/>
              </c:numCache>
            </c:numRef>
          </c:val>
        </c:ser>
        <c:ser>
          <c:idx val="2"/>
          <c:order val="2"/>
          <c:tx>
            <c:strRef>
              <c:f>Лист1!$D$1</c:f>
              <c:strCache>
                <c:ptCount val="1"/>
                <c:pt idx="0">
                  <c:v>Столбец2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Лист1!$A$2:$A$18</c:f>
              <c:strCache>
                <c:ptCount val="17"/>
                <c:pt idx="0">
                  <c:v>Реклама у газетах, журналах</c:v>
                </c:pt>
                <c:pt idx="1">
                  <c:v>Розсилка матеріалів по електронній пошті</c:v>
                </c:pt>
                <c:pt idx="2">
                  <c:v>Реклама в метро</c:v>
                </c:pt>
                <c:pt idx="3">
                  <c:v>Телефонні дзвінки абітурієнтам працівниками Університету</c:v>
                </c:pt>
                <c:pt idx="4">
                  <c:v>Зовнішня реклама (на біллбордах, сітілайтах тощо)</c:v>
                </c:pt>
                <c:pt idx="5">
                  <c:v>Рекламні банери на освітніх виставках</c:v>
                </c:pt>
                <c:pt idx="6">
                  <c:v>Реклама по радіо, на телебаченні</c:v>
                </c:pt>
                <c:pt idx="7">
                  <c:v>Олімпіади для старшокласників на базі НАУ</c:v>
                </c:pt>
                <c:pt idx="8">
                  <c:v>Роздача на освітніх виставках поліграфічних матеріалів про університет</c:v>
                </c:pt>
                <c:pt idx="9">
                  <c:v>Розміщення інформації у довідниках для вступників у вузи</c:v>
                </c:pt>
                <c:pt idx="10">
                  <c:v>Розміщення інформації на сайті Університету</c:v>
                </c:pt>
                <c:pt idx="11">
                  <c:v>Розміщення фільмів про Університет на відеосервісах (YouTube)</c:v>
                </c:pt>
                <c:pt idx="12">
                  <c:v>Підготовчі курси</c:v>
                </c:pt>
                <c:pt idx="13">
                  <c:v>Зустрічі викладачів НАУ із старшокласниками у школах</c:v>
                </c:pt>
                <c:pt idx="14">
                  <c:v>Спілкування працівників Університету з абітурієнтами на освітніх виставках</c:v>
                </c:pt>
                <c:pt idx="15">
                  <c:v>Розміщення інформації у групах в соціальних мережах</c:v>
                </c:pt>
                <c:pt idx="16">
                  <c:v>Дні відкритих дверей в університеті</c:v>
                </c:pt>
              </c:strCache>
            </c:strRef>
          </c:cat>
          <c:val>
            <c:numRef>
              <c:f>Лист1!$D$2:$D$18</c:f>
              <c:numCache>
                <c:formatCode>General</c:formatCode>
                <c:ptCount val="17"/>
              </c:numCache>
            </c:numRef>
          </c:val>
        </c:ser>
        <c:dLbls>
          <c:dLblPos val="outEnd"/>
          <c:showLegendKey val="0"/>
          <c:showVal val="1"/>
          <c:showCatName val="0"/>
          <c:showSerName val="0"/>
          <c:showPercent val="0"/>
          <c:showBubbleSize val="0"/>
        </c:dLbls>
        <c:gapWidth val="182"/>
        <c:axId val="279952624"/>
        <c:axId val="279949488"/>
      </c:barChart>
      <c:catAx>
        <c:axId val="279952624"/>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79949488"/>
        <c:crosses val="autoZero"/>
        <c:auto val="1"/>
        <c:lblAlgn val="ctr"/>
        <c:lblOffset val="100"/>
        <c:noMultiLvlLbl val="0"/>
      </c:catAx>
      <c:valAx>
        <c:axId val="279949488"/>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2799526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r>
              <a:rPr lang="ru-RU" sz="1862" b="1" i="0" u="none" strike="noStrike" baseline="0" dirty="0" err="1" smtClean="0">
                <a:solidFill>
                  <a:schemeClr val="accent1"/>
                </a:solidFill>
                <a:effectLst/>
              </a:rPr>
              <a:t>Чи</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порекомендуєте</a:t>
            </a:r>
            <a:r>
              <a:rPr lang="ru-RU" sz="1862" b="1" i="0" u="none" strike="noStrike" baseline="0" dirty="0" smtClean="0">
                <a:solidFill>
                  <a:schemeClr val="accent1"/>
                </a:solidFill>
                <a:effectLst/>
              </a:rPr>
              <a:t> Ви </a:t>
            </a:r>
            <a:r>
              <a:rPr lang="ru-RU" sz="1862" b="1" i="0" u="none" strike="noStrike" baseline="0" dirty="0" err="1" smtClean="0">
                <a:solidFill>
                  <a:schemeClr val="accent1"/>
                </a:solidFill>
                <a:effectLst/>
              </a:rPr>
              <a:t>комусь</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із</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знайомих</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абітурієнтів</a:t>
            </a:r>
            <a:r>
              <a:rPr lang="ru-RU" sz="1862" b="1" i="0" u="none" strike="noStrike" baseline="0" dirty="0" smtClean="0">
                <a:solidFill>
                  <a:schemeClr val="accent1"/>
                </a:solidFill>
                <a:effectLst/>
              </a:rPr>
              <a:t> подати </a:t>
            </a:r>
            <a:r>
              <a:rPr lang="ru-RU" sz="1862" b="1" i="0" u="none" strike="noStrike" baseline="0" dirty="0" err="1" smtClean="0">
                <a:solidFill>
                  <a:schemeClr val="accent1"/>
                </a:solidFill>
                <a:effectLst/>
              </a:rPr>
              <a:t>документи</a:t>
            </a:r>
            <a:r>
              <a:rPr lang="ru-RU" sz="1862" b="1" i="0" u="none" strike="noStrike" baseline="0" dirty="0" smtClean="0">
                <a:solidFill>
                  <a:schemeClr val="accent1"/>
                </a:solidFill>
                <a:effectLst/>
              </a:rPr>
              <a:t> до </a:t>
            </a:r>
            <a:r>
              <a:rPr lang="ru-RU" sz="1862" b="1" i="0" u="none" strike="noStrike" baseline="0" dirty="0" err="1" smtClean="0">
                <a:solidFill>
                  <a:schemeClr val="accent1"/>
                </a:solidFill>
                <a:effectLst/>
              </a:rPr>
              <a:t>Національного</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авіаційного</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університету</a:t>
            </a:r>
            <a:r>
              <a:rPr lang="ru-RU" sz="1862" b="1" i="0" u="none" strike="noStrike" baseline="0" dirty="0" smtClean="0">
                <a:solidFill>
                  <a:schemeClr val="accent1"/>
                </a:solidFill>
                <a:effectLst/>
              </a:rPr>
              <a:t>? </a:t>
            </a:r>
            <a:endParaRPr lang="ru-RU" b="1" dirty="0">
              <a:solidFill>
                <a:schemeClr val="accent1"/>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Ряд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однозначно не порекомендую</c:v>
                </c:pt>
                <c:pt idx="1">
                  <c:v>скоріш за все, не порекомендую</c:v>
                </c:pt>
                <c:pt idx="2">
                  <c:v>не маю однозначної відповіді</c:v>
                </c:pt>
                <c:pt idx="3">
                  <c:v>скоріш за все, порекомендую</c:v>
                </c:pt>
                <c:pt idx="4">
                  <c:v>обов’язково порекомендую</c:v>
                </c:pt>
              </c:strCache>
            </c:strRef>
          </c:cat>
          <c:val>
            <c:numRef>
              <c:f>Лист1!$B$2:$B$6</c:f>
              <c:numCache>
                <c:formatCode>General</c:formatCode>
                <c:ptCount val="5"/>
                <c:pt idx="0">
                  <c:v>4</c:v>
                </c:pt>
                <c:pt idx="1">
                  <c:v>9.1999999999999993</c:v>
                </c:pt>
                <c:pt idx="2">
                  <c:v>32.200000000000003</c:v>
                </c:pt>
                <c:pt idx="3">
                  <c:v>34.799999999999997</c:v>
                </c:pt>
                <c:pt idx="4">
                  <c:v>19.8</c:v>
                </c:pt>
              </c:numCache>
            </c:numRef>
          </c:val>
        </c:ser>
        <c:ser>
          <c:idx val="1"/>
          <c:order val="1"/>
          <c:tx>
            <c:strRef>
              <c:f>Лист1!$C$1</c:f>
              <c:strCache>
                <c:ptCount val="1"/>
                <c:pt idx="0">
                  <c:v>Столбец1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однозначно не порекомендую</c:v>
                </c:pt>
                <c:pt idx="1">
                  <c:v>скоріш за все, не порекомендую</c:v>
                </c:pt>
                <c:pt idx="2">
                  <c:v>не маю однозначної відповіді</c:v>
                </c:pt>
                <c:pt idx="3">
                  <c:v>скоріш за все, порекомендую</c:v>
                </c:pt>
                <c:pt idx="4">
                  <c:v>обов’язково порекомендую</c:v>
                </c:pt>
              </c:strCache>
            </c:strRef>
          </c:cat>
          <c:val>
            <c:numRef>
              <c:f>Лист1!$C$2:$C$6</c:f>
              <c:numCache>
                <c:formatCode>General</c:formatCode>
                <c:ptCount val="5"/>
              </c:numCache>
            </c:numRef>
          </c:val>
        </c:ser>
        <c:ser>
          <c:idx val="2"/>
          <c:order val="2"/>
          <c:tx>
            <c:strRef>
              <c:f>Лист1!$D$1</c:f>
              <c:strCache>
                <c:ptCount val="1"/>
                <c:pt idx="0">
                  <c:v>Столбец2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однозначно не порекомендую</c:v>
                </c:pt>
                <c:pt idx="1">
                  <c:v>скоріш за все, не порекомендую</c:v>
                </c:pt>
                <c:pt idx="2">
                  <c:v>не маю однозначної відповіді</c:v>
                </c:pt>
                <c:pt idx="3">
                  <c:v>скоріш за все, порекомендую</c:v>
                </c:pt>
                <c:pt idx="4">
                  <c:v>обов’язково порекомендую</c:v>
                </c:pt>
              </c:strCache>
            </c:strRef>
          </c:cat>
          <c:val>
            <c:numRef>
              <c:f>Лист1!$D$2:$D$6</c:f>
              <c:numCache>
                <c:formatCode>General</c:formatCode>
                <c:ptCount val="5"/>
              </c:numCache>
            </c:numRef>
          </c:val>
        </c:ser>
        <c:dLbls>
          <c:dLblPos val="outEnd"/>
          <c:showLegendKey val="0"/>
          <c:showVal val="1"/>
          <c:showCatName val="0"/>
          <c:showSerName val="0"/>
          <c:showPercent val="0"/>
          <c:showBubbleSize val="0"/>
        </c:dLbls>
        <c:gapWidth val="219"/>
        <c:overlap val="-27"/>
        <c:axId val="279950664"/>
        <c:axId val="279953408"/>
      </c:barChart>
      <c:catAx>
        <c:axId val="279950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crossAx val="279953408"/>
        <c:crosses val="autoZero"/>
        <c:auto val="1"/>
        <c:lblAlgn val="ctr"/>
        <c:lblOffset val="100"/>
        <c:noMultiLvlLbl val="0"/>
      </c:catAx>
      <c:valAx>
        <c:axId val="27995340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279950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r>
              <a:rPr lang="ru-RU" sz="1862" b="1" i="0" u="none" strike="noStrike" baseline="0" dirty="0" smtClean="0">
                <a:solidFill>
                  <a:schemeClr val="accent1"/>
                </a:solidFill>
                <a:effectLst/>
              </a:rPr>
              <a:t>Як Ви </a:t>
            </a:r>
            <a:r>
              <a:rPr lang="ru-RU" sz="1862" b="1" i="0" u="none" strike="noStrike" baseline="0" dirty="0" err="1" smtClean="0">
                <a:solidFill>
                  <a:schemeClr val="accent1"/>
                </a:solidFill>
                <a:effectLst/>
              </a:rPr>
              <a:t>вважаєте</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чому</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студенти</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вступають</a:t>
            </a:r>
            <a:r>
              <a:rPr lang="ru-RU" sz="1862" b="1" i="0" u="none" strike="noStrike" baseline="0" dirty="0" smtClean="0">
                <a:solidFill>
                  <a:schemeClr val="accent1"/>
                </a:solidFill>
                <a:effectLst/>
              </a:rPr>
              <a:t> до закладу </a:t>
            </a:r>
            <a:r>
              <a:rPr lang="ru-RU" sz="1862" b="1" i="0" u="none" strike="noStrike" baseline="0" dirty="0" err="1" smtClean="0">
                <a:solidFill>
                  <a:schemeClr val="accent1"/>
                </a:solidFill>
                <a:effectLst/>
              </a:rPr>
              <a:t>вищої</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освіти</a:t>
            </a:r>
            <a:r>
              <a:rPr lang="ru-RU" sz="1862" b="1" i="0" u="none" strike="noStrike" baseline="0" dirty="0" smtClean="0">
                <a:solidFill>
                  <a:schemeClr val="accent1"/>
                </a:solidFill>
                <a:effectLst/>
              </a:rPr>
              <a:t>?</a:t>
            </a:r>
            <a:endParaRPr lang="ru-RU" b="1" dirty="0">
              <a:solidFill>
                <a:schemeClr val="accent1"/>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Ряд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Лист1!$A$2:$A$10</c:f>
              <c:strCache>
                <c:ptCount val="9"/>
                <c:pt idx="0">
                  <c:v>після школи більше немає чим зайнятись</c:v>
                </c:pt>
                <c:pt idx="1">
                  <c:v>для спілкування з ровесниками</c:v>
                </c:pt>
                <c:pt idx="2">
                  <c:v>зараз усі після школи йдуть навчатись</c:v>
                </c:pt>
                <c:pt idx="3">
                  <c:v>один зі способів формування різнобічно розвинутої особистості</c:v>
                </c:pt>
                <c:pt idx="4">
                  <c:v>необхідність отримати відстрочку від армії</c:v>
                </c:pt>
                <c:pt idx="5">
                  <c:v>під впливом бажання батьків</c:v>
                </c:pt>
                <c:pt idx="6">
                  <c:v>пройти стажування і набути можливості кар’єрного зростання</c:v>
                </c:pt>
                <c:pt idx="7">
                  <c:v>просто отримати диплом про вищу освіту</c:v>
                </c:pt>
                <c:pt idx="8">
                  <c:v>стати кваліфікованим фахівцем, отримати ґрунтовні знання зі своєї спеціальності</c:v>
                </c:pt>
              </c:strCache>
            </c:strRef>
          </c:cat>
          <c:val>
            <c:numRef>
              <c:f>Лист1!$B$2:$B$10</c:f>
              <c:numCache>
                <c:formatCode>General</c:formatCode>
                <c:ptCount val="9"/>
                <c:pt idx="0">
                  <c:v>13.4</c:v>
                </c:pt>
                <c:pt idx="1">
                  <c:v>19.100000000000001</c:v>
                </c:pt>
                <c:pt idx="2">
                  <c:v>26.9</c:v>
                </c:pt>
                <c:pt idx="3">
                  <c:v>30.7</c:v>
                </c:pt>
                <c:pt idx="4">
                  <c:v>32.6</c:v>
                </c:pt>
                <c:pt idx="5">
                  <c:v>37.9</c:v>
                </c:pt>
                <c:pt idx="6">
                  <c:v>38.9</c:v>
                </c:pt>
                <c:pt idx="7">
                  <c:v>58.9</c:v>
                </c:pt>
                <c:pt idx="8">
                  <c:v>69.2</c:v>
                </c:pt>
              </c:numCache>
            </c:numRef>
          </c:val>
        </c:ser>
        <c:ser>
          <c:idx val="1"/>
          <c:order val="1"/>
          <c:tx>
            <c:strRef>
              <c:f>Лист1!$C$1</c:f>
              <c:strCache>
                <c:ptCount val="1"/>
                <c:pt idx="0">
                  <c:v>Столбец1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Лист1!$A$2:$A$10</c:f>
              <c:strCache>
                <c:ptCount val="9"/>
                <c:pt idx="0">
                  <c:v>після школи більше немає чим зайнятись</c:v>
                </c:pt>
                <c:pt idx="1">
                  <c:v>для спілкування з ровесниками</c:v>
                </c:pt>
                <c:pt idx="2">
                  <c:v>зараз усі після школи йдуть навчатись</c:v>
                </c:pt>
                <c:pt idx="3">
                  <c:v>один зі способів формування різнобічно розвинутої особистості</c:v>
                </c:pt>
                <c:pt idx="4">
                  <c:v>необхідність отримати відстрочку від армії</c:v>
                </c:pt>
                <c:pt idx="5">
                  <c:v>під впливом бажання батьків</c:v>
                </c:pt>
                <c:pt idx="6">
                  <c:v>пройти стажування і набути можливості кар’єрного зростання</c:v>
                </c:pt>
                <c:pt idx="7">
                  <c:v>просто отримати диплом про вищу освіту</c:v>
                </c:pt>
                <c:pt idx="8">
                  <c:v>стати кваліфікованим фахівцем, отримати ґрунтовні знання зі своєї спеціальності</c:v>
                </c:pt>
              </c:strCache>
            </c:strRef>
          </c:cat>
          <c:val>
            <c:numRef>
              <c:f>Лист1!$C$2:$C$10</c:f>
              <c:numCache>
                <c:formatCode>General</c:formatCode>
                <c:ptCount val="9"/>
              </c:numCache>
            </c:numRef>
          </c:val>
        </c:ser>
        <c:ser>
          <c:idx val="2"/>
          <c:order val="2"/>
          <c:tx>
            <c:strRef>
              <c:f>Лист1!$D$1</c:f>
              <c:strCache>
                <c:ptCount val="1"/>
                <c:pt idx="0">
                  <c:v>Столбец2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Лист1!$A$2:$A$10</c:f>
              <c:strCache>
                <c:ptCount val="9"/>
                <c:pt idx="0">
                  <c:v>після школи більше немає чим зайнятись</c:v>
                </c:pt>
                <c:pt idx="1">
                  <c:v>для спілкування з ровесниками</c:v>
                </c:pt>
                <c:pt idx="2">
                  <c:v>зараз усі після школи йдуть навчатись</c:v>
                </c:pt>
                <c:pt idx="3">
                  <c:v>один зі способів формування різнобічно розвинутої особистості</c:v>
                </c:pt>
                <c:pt idx="4">
                  <c:v>необхідність отримати відстрочку від армії</c:v>
                </c:pt>
                <c:pt idx="5">
                  <c:v>під впливом бажання батьків</c:v>
                </c:pt>
                <c:pt idx="6">
                  <c:v>пройти стажування і набути можливості кар’єрного зростання</c:v>
                </c:pt>
                <c:pt idx="7">
                  <c:v>просто отримати диплом про вищу освіту</c:v>
                </c:pt>
                <c:pt idx="8">
                  <c:v>стати кваліфікованим фахівцем, отримати ґрунтовні знання зі своєї спеціальності</c:v>
                </c:pt>
              </c:strCache>
            </c:strRef>
          </c:cat>
          <c:val>
            <c:numRef>
              <c:f>Лист1!$D$2:$D$10</c:f>
              <c:numCache>
                <c:formatCode>General</c:formatCode>
                <c:ptCount val="9"/>
              </c:numCache>
            </c:numRef>
          </c:val>
        </c:ser>
        <c:dLbls>
          <c:dLblPos val="outEnd"/>
          <c:showLegendKey val="0"/>
          <c:showVal val="1"/>
          <c:showCatName val="0"/>
          <c:showSerName val="0"/>
          <c:showPercent val="0"/>
          <c:showBubbleSize val="0"/>
        </c:dLbls>
        <c:gapWidth val="182"/>
        <c:axId val="279948704"/>
        <c:axId val="279954192"/>
      </c:barChart>
      <c:catAx>
        <c:axId val="2799487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79954192"/>
        <c:crosses val="autoZero"/>
        <c:auto val="1"/>
        <c:lblAlgn val="ctr"/>
        <c:lblOffset val="100"/>
        <c:noMultiLvlLbl val="0"/>
      </c:catAx>
      <c:valAx>
        <c:axId val="2799541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799487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sz="1400" b="1" i="0" u="none" strike="noStrike" baseline="0" dirty="0" err="1" smtClean="0">
                <a:solidFill>
                  <a:schemeClr val="accent2"/>
                </a:solidFill>
                <a:effectLst/>
              </a:rPr>
              <a:t>Які</a:t>
            </a:r>
            <a:r>
              <a:rPr lang="ru-RU" sz="1400" b="1" i="0" u="none" strike="noStrike" baseline="0" dirty="0" smtClean="0">
                <a:solidFill>
                  <a:schemeClr val="accent2"/>
                </a:solidFill>
                <a:effectLst/>
              </a:rPr>
              <a:t> </a:t>
            </a:r>
            <a:r>
              <a:rPr lang="ru-RU" sz="1400" b="1" i="0" u="none" strike="noStrike" baseline="0" dirty="0" err="1" smtClean="0">
                <a:solidFill>
                  <a:schemeClr val="accent2"/>
                </a:solidFill>
                <a:effectLst/>
              </a:rPr>
              <a:t>із</a:t>
            </a:r>
            <a:r>
              <a:rPr lang="ru-RU" sz="1400" b="1" i="0" u="none" strike="noStrike" baseline="0" dirty="0" smtClean="0">
                <a:solidFill>
                  <a:schemeClr val="accent2"/>
                </a:solidFill>
                <a:effectLst/>
              </a:rPr>
              <a:t> </a:t>
            </a:r>
            <a:r>
              <a:rPr lang="ru-RU" sz="1400" b="1" i="0" u="none" strike="noStrike" baseline="0" dirty="0" err="1" smtClean="0">
                <a:solidFill>
                  <a:schemeClr val="accent2"/>
                </a:solidFill>
                <a:effectLst/>
              </a:rPr>
              <a:t>наведених</a:t>
            </a:r>
            <a:r>
              <a:rPr lang="ru-RU" sz="1400" b="1" i="0" u="none" strike="noStrike" baseline="0" dirty="0" smtClean="0">
                <a:solidFill>
                  <a:schemeClr val="accent2"/>
                </a:solidFill>
                <a:effectLst/>
              </a:rPr>
              <a:t> характеристик, на Вашу думку, </a:t>
            </a:r>
            <a:r>
              <a:rPr lang="ru-RU" sz="1400" b="1" i="0" u="none" strike="noStrike" baseline="0" dirty="0" err="1" smtClean="0">
                <a:solidFill>
                  <a:schemeClr val="accent2"/>
                </a:solidFill>
                <a:effectLst/>
              </a:rPr>
              <a:t>повинні</a:t>
            </a:r>
            <a:r>
              <a:rPr lang="ru-RU" sz="1400" b="1" i="0" u="none" strike="noStrike" baseline="0" dirty="0" smtClean="0">
                <a:solidFill>
                  <a:schemeClr val="accent2"/>
                </a:solidFill>
                <a:effectLst/>
              </a:rPr>
              <a:t> бути </a:t>
            </a:r>
            <a:r>
              <a:rPr lang="ru-RU" sz="1400" b="1" i="0" u="none" strike="noStrike" baseline="0" dirty="0" err="1" smtClean="0">
                <a:solidFill>
                  <a:schemeClr val="accent2"/>
                </a:solidFill>
                <a:effectLst/>
              </a:rPr>
              <a:t>притаманними</a:t>
            </a:r>
            <a:r>
              <a:rPr lang="ru-RU" sz="1400" b="1" i="0" u="none" strike="noStrike" baseline="0" dirty="0" smtClean="0">
                <a:solidFill>
                  <a:schemeClr val="accent2"/>
                </a:solidFill>
                <a:effectLst/>
              </a:rPr>
              <a:t> </a:t>
            </a:r>
            <a:r>
              <a:rPr lang="ru-RU" sz="1400" b="1" i="0" u="none" strike="noStrike" baseline="0" dirty="0" err="1" smtClean="0">
                <a:solidFill>
                  <a:schemeClr val="accent2"/>
                </a:solidFill>
                <a:effectLst/>
              </a:rPr>
              <a:t>сучасному</a:t>
            </a:r>
            <a:r>
              <a:rPr lang="ru-RU" sz="1400" b="1" i="0" u="none" strike="noStrike" baseline="0" dirty="0" smtClean="0">
                <a:solidFill>
                  <a:schemeClr val="accent2"/>
                </a:solidFill>
                <a:effectLst/>
              </a:rPr>
              <a:t> студенту в </a:t>
            </a:r>
            <a:r>
              <a:rPr lang="ru-RU" sz="1400" b="1" i="0" u="none" strike="noStrike" baseline="0" dirty="0" err="1" smtClean="0">
                <a:solidFill>
                  <a:schemeClr val="accent2"/>
                </a:solidFill>
                <a:effectLst/>
              </a:rPr>
              <a:t>Україні</a:t>
            </a:r>
            <a:r>
              <a:rPr lang="ru-RU" sz="1400" b="1" i="0" u="none" strike="noStrike" baseline="0" dirty="0" smtClean="0">
                <a:solidFill>
                  <a:schemeClr val="accent2"/>
                </a:solidFill>
                <a:effectLst/>
              </a:rPr>
              <a:t>?</a:t>
            </a:r>
            <a:endParaRPr lang="uk-UA" sz="1400" b="1" i="0" u="none" strike="noStrike" baseline="0" dirty="0" smtClean="0">
              <a:solidFill>
                <a:schemeClr val="tx1"/>
              </a:solidFill>
              <a:effectLst/>
            </a:endParaRPr>
          </a:p>
          <a:p>
            <a:pPr>
              <a:defRPr sz="1400" b="1"/>
            </a:pPr>
            <a:r>
              <a:rPr lang="ru-RU" sz="1400" b="1" i="0" u="none" strike="noStrike" baseline="0" dirty="0" smtClean="0">
                <a:solidFill>
                  <a:schemeClr val="accent1"/>
                </a:solidFill>
                <a:effectLst/>
              </a:rPr>
              <a:t>А </a:t>
            </a:r>
            <a:r>
              <a:rPr lang="ru-RU" sz="1400" b="1" i="0" u="none" strike="noStrike" baseline="0" dirty="0" err="1" smtClean="0">
                <a:solidFill>
                  <a:schemeClr val="accent1"/>
                </a:solidFill>
                <a:effectLst/>
              </a:rPr>
              <a:t>які</a:t>
            </a:r>
            <a:r>
              <a:rPr lang="ru-RU" sz="1400" b="1" i="0" u="none" strike="noStrike" baseline="0" dirty="0" smtClean="0">
                <a:solidFill>
                  <a:schemeClr val="accent1"/>
                </a:solidFill>
                <a:effectLst/>
              </a:rPr>
              <a:t> з </a:t>
            </a:r>
            <a:r>
              <a:rPr lang="ru-RU" sz="1400" b="1" i="0" u="none" strike="noStrike" baseline="0" dirty="0" err="1" smtClean="0">
                <a:solidFill>
                  <a:schemeClr val="accent1"/>
                </a:solidFill>
                <a:effectLst/>
              </a:rPr>
              <a:t>цих</a:t>
            </a:r>
            <a:r>
              <a:rPr lang="ru-RU" sz="1400" b="1" i="0" u="none" strike="noStrike" baseline="0" dirty="0" smtClean="0">
                <a:solidFill>
                  <a:schemeClr val="accent1"/>
                </a:solidFill>
                <a:effectLst/>
              </a:rPr>
              <a:t> характеристик є </a:t>
            </a:r>
            <a:r>
              <a:rPr lang="ru-RU" sz="1400" b="1" i="0" u="none" strike="noStrike" baseline="0" dirty="0" err="1" smtClean="0">
                <a:solidFill>
                  <a:schemeClr val="accent1"/>
                </a:solidFill>
                <a:effectLst/>
              </a:rPr>
              <a:t>притаманними</a:t>
            </a:r>
            <a:r>
              <a:rPr lang="ru-RU" sz="1400" b="1" i="0" u="none" strike="noStrike" baseline="0" dirty="0" smtClean="0">
                <a:solidFill>
                  <a:schemeClr val="accent1"/>
                </a:solidFill>
                <a:effectLst/>
              </a:rPr>
              <a:t> </a:t>
            </a:r>
            <a:r>
              <a:rPr lang="ru-RU" sz="1400" b="1" i="0" u="none" strike="noStrike" baseline="0" dirty="0" err="1" smtClean="0">
                <a:solidFill>
                  <a:schemeClr val="accent1"/>
                </a:solidFill>
                <a:effectLst/>
              </a:rPr>
              <a:t>пересічному</a:t>
            </a:r>
            <a:r>
              <a:rPr lang="ru-RU" sz="1400" b="1" i="0" u="none" strike="noStrike" baseline="0" dirty="0" smtClean="0">
                <a:solidFill>
                  <a:schemeClr val="accent1"/>
                </a:solidFill>
                <a:effectLst/>
              </a:rPr>
              <a:t> студенту </a:t>
            </a:r>
            <a:r>
              <a:rPr lang="ru-RU" sz="1400" b="1" i="0" u="none" strike="noStrike" baseline="0" dirty="0" err="1" smtClean="0">
                <a:solidFill>
                  <a:schemeClr val="accent1"/>
                </a:solidFill>
                <a:effectLst/>
              </a:rPr>
              <a:t>Національного</a:t>
            </a:r>
            <a:r>
              <a:rPr lang="ru-RU" sz="1400" b="1" i="0" u="none" strike="noStrike" baseline="0" dirty="0" smtClean="0">
                <a:solidFill>
                  <a:schemeClr val="accent1"/>
                </a:solidFill>
                <a:effectLst/>
              </a:rPr>
              <a:t> </a:t>
            </a:r>
            <a:r>
              <a:rPr lang="ru-RU" sz="1400" b="1" i="0" u="none" strike="noStrike" baseline="0" dirty="0" err="1" smtClean="0">
                <a:solidFill>
                  <a:schemeClr val="accent1"/>
                </a:solidFill>
                <a:effectLst/>
              </a:rPr>
              <a:t>авіаційного</a:t>
            </a:r>
            <a:r>
              <a:rPr lang="ru-RU" sz="1400" b="1" i="0" u="none" strike="noStrike" baseline="0" dirty="0" smtClean="0">
                <a:solidFill>
                  <a:schemeClr val="accent1"/>
                </a:solidFill>
                <a:effectLst/>
              </a:rPr>
              <a:t> </a:t>
            </a:r>
            <a:r>
              <a:rPr lang="ru-RU" sz="1400" b="1" i="0" u="none" strike="noStrike" baseline="0" dirty="0" err="1" smtClean="0">
                <a:solidFill>
                  <a:schemeClr val="accent1"/>
                </a:solidFill>
                <a:effectLst/>
              </a:rPr>
              <a:t>університету</a:t>
            </a:r>
            <a:r>
              <a:rPr lang="ru-RU" sz="1400" b="1" i="0" u="none" strike="noStrike" baseline="0" dirty="0" smtClean="0">
                <a:solidFill>
                  <a:schemeClr val="accent1"/>
                </a:solidFill>
                <a:effectLst/>
              </a:rPr>
              <a:t>?</a:t>
            </a:r>
            <a:endParaRPr lang="ru-RU" sz="1400" b="1" dirty="0">
              <a:solidFill>
                <a:schemeClr val="accent1"/>
              </a:solidFill>
            </a:endParaRPr>
          </a:p>
        </c:rich>
      </c:tx>
      <c:layout>
        <c:manualLayout>
          <c:xMode val="edge"/>
          <c:yMode val="edge"/>
          <c:x val="0.1158046012151846"/>
          <c:y val="1.4062499134934847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НАУ</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1"/>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Лист1!$A$2:$A$17</c:f>
              <c:strCache>
                <c:ptCount val="16"/>
                <c:pt idx="0">
                  <c:v>поглиблено займається науковою діяльністю</c:v>
                </c:pt>
                <c:pt idx="1">
                  <c:v>розвиває контакти із закордонними колегами-ровесниками</c:v>
                </c:pt>
                <c:pt idx="2">
                  <c:v>бере участь у студентських олімпіадах</c:v>
                </c:pt>
                <c:pt idx="3">
                  <c:v>займається благочинною та волонтерською діяльністю</c:v>
                </c:pt>
                <c:pt idx="4">
                  <c:v>регулярно відвідує культурно-мистецькі заходи</c:v>
                </c:pt>
                <c:pt idx="5">
                  <c:v>бере активну участь у суспільно-політичному й громадському житті країни</c:v>
                </c:pt>
                <c:pt idx="6">
                  <c:v>охоче відвідує тренінги спрямовані на особистісне зростання</c:v>
                </c:pt>
                <c:pt idx="7">
                  <c:v>відвідує додаткові заняття, спрямовані на досконале вивчення іноземних мов (у тому числі за межами вузу)</c:v>
                </c:pt>
                <c:pt idx="8">
                  <c:v>веде здоровий спосіб життя, займається фізкультурою і спортом</c:v>
                </c:pt>
                <c:pt idx="9">
                  <c:v>цікавиться останніми новинами в Україні і в світі</c:v>
                </c:pt>
                <c:pt idx="10">
                  <c:v>самостійно здобуває додаткові фахові знання зі своєї спеціальності</c:v>
                </c:pt>
                <c:pt idx="11">
                  <c:v>активно бере участь у студентському самоврядуванні</c:v>
                </c:pt>
                <c:pt idx="12">
                  <c:v>намагається ґрунтовно вивчати усі предмети, щоб отримати диплом з відзнакою</c:v>
                </c:pt>
                <c:pt idx="13">
                  <c:v>паралельно з навчанням здобуває досвід роботи</c:v>
                </c:pt>
                <c:pt idx="14">
                  <c:v>вивчає лише той матеріал, який необхідний для отримання стипендії</c:v>
                </c:pt>
                <c:pt idx="15">
                  <c:v>навчається рівно з тією віддачою, щоби просто не відрахували з вузу</c:v>
                </c:pt>
              </c:strCache>
            </c:strRef>
          </c:cat>
          <c:val>
            <c:numRef>
              <c:f>Лист1!$B$2:$B$17</c:f>
              <c:numCache>
                <c:formatCode>General</c:formatCode>
                <c:ptCount val="16"/>
                <c:pt idx="0">
                  <c:v>7.7</c:v>
                </c:pt>
                <c:pt idx="1">
                  <c:v>9</c:v>
                </c:pt>
                <c:pt idx="2">
                  <c:v>12.3</c:v>
                </c:pt>
                <c:pt idx="3">
                  <c:v>12.5</c:v>
                </c:pt>
                <c:pt idx="4">
                  <c:v>14.4</c:v>
                </c:pt>
                <c:pt idx="5">
                  <c:v>15.7</c:v>
                </c:pt>
                <c:pt idx="6">
                  <c:v>16.100000000000001</c:v>
                </c:pt>
                <c:pt idx="7">
                  <c:v>18.100000000000001</c:v>
                </c:pt>
                <c:pt idx="8">
                  <c:v>19.100000000000001</c:v>
                </c:pt>
                <c:pt idx="9">
                  <c:v>21.1</c:v>
                </c:pt>
                <c:pt idx="10">
                  <c:v>26.4</c:v>
                </c:pt>
                <c:pt idx="11">
                  <c:v>29.5</c:v>
                </c:pt>
                <c:pt idx="12">
                  <c:v>30.6</c:v>
                </c:pt>
                <c:pt idx="13">
                  <c:v>40.700000000000003</c:v>
                </c:pt>
                <c:pt idx="14">
                  <c:v>48</c:v>
                </c:pt>
                <c:pt idx="15">
                  <c:v>53.4</c:v>
                </c:pt>
              </c:numCache>
            </c:numRef>
          </c:val>
        </c:ser>
        <c:ser>
          <c:idx val="1"/>
          <c:order val="1"/>
          <c:tx>
            <c:strRef>
              <c:f>Лист1!$C$1</c:f>
              <c:strCache>
                <c:ptCount val="1"/>
                <c:pt idx="0">
                  <c:v>Має бути</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Лист1!$A$2:$A$17</c:f>
              <c:strCache>
                <c:ptCount val="16"/>
                <c:pt idx="0">
                  <c:v>поглиблено займається науковою діяльністю</c:v>
                </c:pt>
                <c:pt idx="1">
                  <c:v>розвиває контакти із закордонними колегами-ровесниками</c:v>
                </c:pt>
                <c:pt idx="2">
                  <c:v>бере участь у студентських олімпіадах</c:v>
                </c:pt>
                <c:pt idx="3">
                  <c:v>займається благочинною та волонтерською діяльністю</c:v>
                </c:pt>
                <c:pt idx="4">
                  <c:v>регулярно відвідує культурно-мистецькі заходи</c:v>
                </c:pt>
                <c:pt idx="5">
                  <c:v>бере активну участь у суспільно-політичному й громадському житті країни</c:v>
                </c:pt>
                <c:pt idx="6">
                  <c:v>охоче відвідує тренінги спрямовані на особистісне зростання</c:v>
                </c:pt>
                <c:pt idx="7">
                  <c:v>відвідує додаткові заняття, спрямовані на досконале вивчення іноземних мов (у тому числі за межами вузу)</c:v>
                </c:pt>
                <c:pt idx="8">
                  <c:v>веде здоровий спосіб життя, займається фізкультурою і спортом</c:v>
                </c:pt>
                <c:pt idx="9">
                  <c:v>цікавиться останніми новинами в Україні і в світі</c:v>
                </c:pt>
                <c:pt idx="10">
                  <c:v>самостійно здобуває додаткові фахові знання зі своєї спеціальності</c:v>
                </c:pt>
                <c:pt idx="11">
                  <c:v>активно бере участь у студентському самоврядуванні</c:v>
                </c:pt>
                <c:pt idx="12">
                  <c:v>намагається ґрунтовно вивчати усі предмети, щоб отримати диплом з відзнакою</c:v>
                </c:pt>
                <c:pt idx="13">
                  <c:v>паралельно з навчанням здобуває досвід роботи</c:v>
                </c:pt>
                <c:pt idx="14">
                  <c:v>вивчає лише той матеріал, який необхідний для отримання стипендії</c:v>
                </c:pt>
                <c:pt idx="15">
                  <c:v>навчається рівно з тією віддачою, щоби просто не відрахували з вузу</c:v>
                </c:pt>
              </c:strCache>
            </c:strRef>
          </c:cat>
          <c:val>
            <c:numRef>
              <c:f>Лист1!$C$2:$C$17</c:f>
              <c:numCache>
                <c:formatCode>General</c:formatCode>
                <c:ptCount val="16"/>
                <c:pt idx="0">
                  <c:v>17.399999999999999</c:v>
                </c:pt>
                <c:pt idx="1">
                  <c:v>29.7</c:v>
                </c:pt>
                <c:pt idx="2">
                  <c:v>17.399999999999999</c:v>
                </c:pt>
                <c:pt idx="3">
                  <c:v>19.899999999999999</c:v>
                </c:pt>
                <c:pt idx="4">
                  <c:v>23.5</c:v>
                </c:pt>
                <c:pt idx="5">
                  <c:v>31.6</c:v>
                </c:pt>
                <c:pt idx="6">
                  <c:v>38.5</c:v>
                </c:pt>
                <c:pt idx="7">
                  <c:v>39.9</c:v>
                </c:pt>
                <c:pt idx="8">
                  <c:v>35.5</c:v>
                </c:pt>
                <c:pt idx="9">
                  <c:v>36.799999999999997</c:v>
                </c:pt>
                <c:pt idx="10">
                  <c:v>45</c:v>
                </c:pt>
                <c:pt idx="11">
                  <c:v>35.1</c:v>
                </c:pt>
                <c:pt idx="12">
                  <c:v>53.2</c:v>
                </c:pt>
                <c:pt idx="13">
                  <c:v>44.6</c:v>
                </c:pt>
                <c:pt idx="14">
                  <c:v>21.5</c:v>
                </c:pt>
                <c:pt idx="15">
                  <c:v>18.2</c:v>
                </c:pt>
              </c:numCache>
            </c:numRef>
          </c:val>
        </c:ser>
        <c:dLbls>
          <c:dLblPos val="outEnd"/>
          <c:showLegendKey val="0"/>
          <c:showVal val="1"/>
          <c:showCatName val="0"/>
          <c:showSerName val="0"/>
          <c:showPercent val="0"/>
          <c:showBubbleSize val="0"/>
        </c:dLbls>
        <c:gapWidth val="182"/>
        <c:axId val="279951840"/>
        <c:axId val="279955760"/>
      </c:barChart>
      <c:catAx>
        <c:axId val="27995184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crossAx val="279955760"/>
        <c:crosses val="autoZero"/>
        <c:auto val="1"/>
        <c:lblAlgn val="ctr"/>
        <c:lblOffset val="100"/>
        <c:noMultiLvlLbl val="0"/>
      </c:catAx>
      <c:valAx>
        <c:axId val="279955760"/>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2799518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sz="1400" b="1" i="0" u="none" strike="noStrike" baseline="0" dirty="0" err="1" smtClean="0">
                <a:solidFill>
                  <a:schemeClr val="accent2"/>
                </a:solidFill>
                <a:effectLst/>
              </a:rPr>
              <a:t>Які</a:t>
            </a:r>
            <a:r>
              <a:rPr lang="ru-RU" sz="1400" b="1" i="0" u="none" strike="noStrike" baseline="0" dirty="0" smtClean="0">
                <a:solidFill>
                  <a:schemeClr val="accent2"/>
                </a:solidFill>
                <a:effectLst/>
              </a:rPr>
              <a:t> </a:t>
            </a:r>
            <a:r>
              <a:rPr lang="ru-RU" sz="1400" b="1" i="0" u="none" strike="noStrike" baseline="0" dirty="0" err="1" smtClean="0">
                <a:solidFill>
                  <a:schemeClr val="accent2"/>
                </a:solidFill>
                <a:effectLst/>
              </a:rPr>
              <a:t>із</a:t>
            </a:r>
            <a:r>
              <a:rPr lang="ru-RU" sz="1400" b="1" i="0" u="none" strike="noStrike" baseline="0" dirty="0" smtClean="0">
                <a:solidFill>
                  <a:schemeClr val="accent2"/>
                </a:solidFill>
                <a:effectLst/>
              </a:rPr>
              <a:t> </a:t>
            </a:r>
            <a:r>
              <a:rPr lang="ru-RU" sz="1400" b="1" i="0" u="none" strike="noStrike" baseline="0" dirty="0" err="1" smtClean="0">
                <a:solidFill>
                  <a:schemeClr val="accent2"/>
                </a:solidFill>
                <a:effectLst/>
              </a:rPr>
              <a:t>наведених</a:t>
            </a:r>
            <a:r>
              <a:rPr lang="ru-RU" sz="1400" b="1" i="0" u="none" strike="noStrike" baseline="0" dirty="0" smtClean="0">
                <a:solidFill>
                  <a:schemeClr val="accent2"/>
                </a:solidFill>
                <a:effectLst/>
              </a:rPr>
              <a:t> характеристик, на Вашу думку, </a:t>
            </a:r>
            <a:r>
              <a:rPr lang="ru-RU" sz="1400" b="1" i="0" u="none" strike="noStrike" baseline="0" dirty="0" err="1" smtClean="0">
                <a:solidFill>
                  <a:schemeClr val="accent2"/>
                </a:solidFill>
                <a:effectLst/>
              </a:rPr>
              <a:t>повинні</a:t>
            </a:r>
            <a:r>
              <a:rPr lang="ru-RU" sz="1400" b="1" i="0" u="none" strike="noStrike" baseline="0" dirty="0" smtClean="0">
                <a:solidFill>
                  <a:schemeClr val="accent2"/>
                </a:solidFill>
                <a:effectLst/>
              </a:rPr>
              <a:t> бути </a:t>
            </a:r>
            <a:r>
              <a:rPr lang="ru-RU" sz="1400" b="1" i="0" u="none" strike="noStrike" baseline="0" dirty="0" err="1" smtClean="0">
                <a:solidFill>
                  <a:schemeClr val="accent2"/>
                </a:solidFill>
                <a:effectLst/>
              </a:rPr>
              <a:t>притаманними</a:t>
            </a:r>
            <a:r>
              <a:rPr lang="ru-RU" sz="1400" b="1" i="0" u="none" strike="noStrike" baseline="0" dirty="0" smtClean="0">
                <a:solidFill>
                  <a:schemeClr val="accent2"/>
                </a:solidFill>
                <a:effectLst/>
              </a:rPr>
              <a:t> </a:t>
            </a:r>
            <a:r>
              <a:rPr lang="ru-RU" sz="1400" b="1" i="0" u="none" strike="noStrike" baseline="0" dirty="0" err="1" smtClean="0">
                <a:solidFill>
                  <a:schemeClr val="accent2"/>
                </a:solidFill>
                <a:effectLst/>
              </a:rPr>
              <a:t>сучасному</a:t>
            </a:r>
            <a:r>
              <a:rPr lang="ru-RU" sz="1400" b="1" i="0" u="none" strike="noStrike" baseline="0" dirty="0" smtClean="0">
                <a:solidFill>
                  <a:schemeClr val="accent2"/>
                </a:solidFill>
                <a:effectLst/>
              </a:rPr>
              <a:t> студенту в </a:t>
            </a:r>
            <a:r>
              <a:rPr lang="ru-RU" sz="1400" b="1" i="0" u="none" strike="noStrike" baseline="0" dirty="0" err="1" smtClean="0">
                <a:solidFill>
                  <a:schemeClr val="accent2"/>
                </a:solidFill>
                <a:effectLst/>
              </a:rPr>
              <a:t>Україні</a:t>
            </a:r>
            <a:r>
              <a:rPr lang="ru-RU" sz="1400" b="1" i="0" u="none" strike="noStrike" baseline="0" dirty="0" smtClean="0">
                <a:solidFill>
                  <a:schemeClr val="accent2"/>
                </a:solidFill>
                <a:effectLst/>
              </a:rPr>
              <a:t>? </a:t>
            </a:r>
            <a:endParaRPr lang="uk-UA" sz="1400" b="1" i="0" u="none" strike="noStrike" baseline="0" dirty="0" smtClean="0">
              <a:solidFill>
                <a:schemeClr val="accent2"/>
              </a:solidFill>
              <a:effectLst/>
            </a:endParaRPr>
          </a:p>
          <a:p>
            <a:pPr>
              <a:defRPr sz="1400" b="1"/>
            </a:pPr>
            <a:r>
              <a:rPr lang="ru-RU" sz="1400" b="1" i="0" u="none" strike="noStrike" baseline="0" dirty="0" smtClean="0">
                <a:solidFill>
                  <a:schemeClr val="accent1"/>
                </a:solidFill>
                <a:effectLst/>
              </a:rPr>
              <a:t>А </a:t>
            </a:r>
            <a:r>
              <a:rPr lang="ru-RU" sz="1400" b="1" i="0" u="none" strike="noStrike" baseline="0" dirty="0" err="1" smtClean="0">
                <a:solidFill>
                  <a:schemeClr val="accent1"/>
                </a:solidFill>
                <a:effectLst/>
              </a:rPr>
              <a:t>які</a:t>
            </a:r>
            <a:r>
              <a:rPr lang="ru-RU" sz="1400" b="1" i="0" u="none" strike="noStrike" baseline="0" dirty="0" smtClean="0">
                <a:solidFill>
                  <a:schemeClr val="accent1"/>
                </a:solidFill>
                <a:effectLst/>
              </a:rPr>
              <a:t> з </a:t>
            </a:r>
            <a:r>
              <a:rPr lang="ru-RU" sz="1400" b="1" i="0" u="none" strike="noStrike" baseline="0" dirty="0" err="1" smtClean="0">
                <a:solidFill>
                  <a:schemeClr val="accent1"/>
                </a:solidFill>
                <a:effectLst/>
              </a:rPr>
              <a:t>цих</a:t>
            </a:r>
            <a:r>
              <a:rPr lang="ru-RU" sz="1400" b="1" i="0" u="none" strike="noStrike" baseline="0" dirty="0" smtClean="0">
                <a:solidFill>
                  <a:schemeClr val="accent1"/>
                </a:solidFill>
                <a:effectLst/>
              </a:rPr>
              <a:t> характеристик є </a:t>
            </a:r>
            <a:r>
              <a:rPr lang="ru-RU" sz="1400" b="1" i="0" u="none" strike="noStrike" baseline="0" dirty="0" err="1" smtClean="0">
                <a:solidFill>
                  <a:schemeClr val="accent1"/>
                </a:solidFill>
                <a:effectLst/>
              </a:rPr>
              <a:t>притаманними</a:t>
            </a:r>
            <a:r>
              <a:rPr lang="ru-RU" sz="1400" b="1" i="0" u="none" strike="noStrike" baseline="0" dirty="0" smtClean="0">
                <a:solidFill>
                  <a:schemeClr val="accent1"/>
                </a:solidFill>
                <a:effectLst/>
              </a:rPr>
              <a:t> </a:t>
            </a:r>
            <a:r>
              <a:rPr lang="ru-RU" sz="1400" b="1" i="0" u="none" strike="noStrike" baseline="0" dirty="0" err="1" smtClean="0">
                <a:solidFill>
                  <a:schemeClr val="accent1"/>
                </a:solidFill>
                <a:effectLst/>
              </a:rPr>
              <a:t>пересічному</a:t>
            </a:r>
            <a:r>
              <a:rPr lang="ru-RU" sz="1400" b="1" i="0" u="none" strike="noStrike" baseline="0" dirty="0" smtClean="0">
                <a:solidFill>
                  <a:schemeClr val="accent1"/>
                </a:solidFill>
                <a:effectLst/>
              </a:rPr>
              <a:t> студенту </a:t>
            </a:r>
            <a:r>
              <a:rPr lang="ru-RU" sz="1400" b="1" i="0" u="none" strike="noStrike" baseline="0" dirty="0" err="1" smtClean="0">
                <a:solidFill>
                  <a:schemeClr val="accent1"/>
                </a:solidFill>
                <a:effectLst/>
              </a:rPr>
              <a:t>Національного</a:t>
            </a:r>
            <a:r>
              <a:rPr lang="ru-RU" sz="1400" b="1" i="0" u="none" strike="noStrike" baseline="0" dirty="0" smtClean="0">
                <a:solidFill>
                  <a:schemeClr val="accent1"/>
                </a:solidFill>
                <a:effectLst/>
              </a:rPr>
              <a:t> </a:t>
            </a:r>
            <a:r>
              <a:rPr lang="ru-RU" sz="1400" b="1" i="0" u="none" strike="noStrike" baseline="0" dirty="0" err="1" smtClean="0">
                <a:solidFill>
                  <a:schemeClr val="accent1"/>
                </a:solidFill>
                <a:effectLst/>
              </a:rPr>
              <a:t>авіаційного</a:t>
            </a:r>
            <a:r>
              <a:rPr lang="ru-RU" sz="1400" b="1" i="0" u="none" strike="noStrike" baseline="0" dirty="0" smtClean="0">
                <a:solidFill>
                  <a:schemeClr val="accent1"/>
                </a:solidFill>
                <a:effectLst/>
              </a:rPr>
              <a:t> </a:t>
            </a:r>
            <a:r>
              <a:rPr lang="ru-RU" sz="1400" b="1" i="0" u="none" strike="noStrike" baseline="0" dirty="0" err="1" smtClean="0">
                <a:solidFill>
                  <a:schemeClr val="accent1"/>
                </a:solidFill>
                <a:effectLst/>
              </a:rPr>
              <a:t>університету</a:t>
            </a:r>
            <a:r>
              <a:rPr lang="ru-RU" sz="1400" b="1" i="0" u="none" strike="noStrike" baseline="0" dirty="0" smtClean="0">
                <a:solidFill>
                  <a:schemeClr val="accent1"/>
                </a:solidFill>
                <a:effectLst/>
              </a:rPr>
              <a:t>? </a:t>
            </a:r>
            <a:endParaRPr lang="ru-RU" sz="1400" b="1" dirty="0">
              <a:solidFill>
                <a:schemeClr val="accent1"/>
              </a:solidFill>
            </a:endParaRPr>
          </a:p>
        </c:rich>
      </c:tx>
      <c:layout>
        <c:manualLayout>
          <c:xMode val="edge"/>
          <c:yMode val="edge"/>
          <c:x val="0.118105437992126"/>
          <c:y val="1.4062499134934847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НАУ</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Лист1!$A$2:$A$21</c:f>
              <c:strCache>
                <c:ptCount val="20"/>
                <c:pt idx="0">
                  <c:v>альтруїзм</c:v>
                </c:pt>
                <c:pt idx="1">
                  <c:v>турботливість</c:v>
                </c:pt>
                <c:pt idx="2">
                  <c:v>акуратність</c:v>
                </c:pt>
                <c:pt idx="3">
                  <c:v>бережливість</c:v>
                </c:pt>
                <c:pt idx="4">
                  <c:v>чуйність</c:v>
                </c:pt>
                <c:pt idx="5">
                  <c:v>щедрість</c:v>
                </c:pt>
                <c:pt idx="6">
                  <c:v>скромність</c:v>
                </c:pt>
                <c:pt idx="7">
                  <c:v>щирість</c:v>
                </c:pt>
                <c:pt idx="8">
                  <c:v>правдивість</c:v>
                </c:pt>
                <c:pt idx="9">
                  <c:v>тактовність</c:v>
                </c:pt>
                <c:pt idx="10">
                  <c:v>вимогливість</c:v>
                </c:pt>
                <c:pt idx="11">
                  <c:v>самокритичність</c:v>
                </c:pt>
                <c:pt idx="12">
                  <c:v>добросовісність</c:v>
                </c:pt>
                <c:pt idx="13">
                  <c:v>доброзичливість</c:v>
                </c:pt>
                <c:pt idx="14">
                  <c:v>ввічливість</c:v>
                </c:pt>
                <c:pt idx="15">
                  <c:v>почуття гідності</c:v>
                </c:pt>
                <c:pt idx="16">
                  <c:v>наполегливість</c:v>
                </c:pt>
                <c:pt idx="17">
                  <c:v>працелюбність</c:v>
                </c:pt>
                <c:pt idx="18">
                  <c:v>ініціативність</c:v>
                </c:pt>
                <c:pt idx="19">
                  <c:v>товариськість</c:v>
                </c:pt>
              </c:strCache>
            </c:strRef>
          </c:cat>
          <c:val>
            <c:numRef>
              <c:f>Лист1!$B$2:$B$21</c:f>
              <c:numCache>
                <c:formatCode>General</c:formatCode>
                <c:ptCount val="20"/>
                <c:pt idx="0">
                  <c:v>12</c:v>
                </c:pt>
                <c:pt idx="1">
                  <c:v>14.7</c:v>
                </c:pt>
                <c:pt idx="2">
                  <c:v>15.4</c:v>
                </c:pt>
                <c:pt idx="3">
                  <c:v>16.100000000000001</c:v>
                </c:pt>
                <c:pt idx="4">
                  <c:v>17.399999999999999</c:v>
                </c:pt>
                <c:pt idx="5">
                  <c:v>17.899999999999999</c:v>
                </c:pt>
                <c:pt idx="6">
                  <c:v>19.7</c:v>
                </c:pt>
                <c:pt idx="7">
                  <c:v>21.1</c:v>
                </c:pt>
                <c:pt idx="8">
                  <c:v>25.2</c:v>
                </c:pt>
                <c:pt idx="9">
                  <c:v>26.1</c:v>
                </c:pt>
                <c:pt idx="10">
                  <c:v>26.2</c:v>
                </c:pt>
                <c:pt idx="11">
                  <c:v>29</c:v>
                </c:pt>
                <c:pt idx="12">
                  <c:v>29.1</c:v>
                </c:pt>
                <c:pt idx="13">
                  <c:v>29.2</c:v>
                </c:pt>
                <c:pt idx="14">
                  <c:v>35.299999999999997</c:v>
                </c:pt>
                <c:pt idx="15">
                  <c:v>35.4</c:v>
                </c:pt>
                <c:pt idx="16">
                  <c:v>37.200000000000003</c:v>
                </c:pt>
                <c:pt idx="17">
                  <c:v>37.5</c:v>
                </c:pt>
                <c:pt idx="18">
                  <c:v>43.2</c:v>
                </c:pt>
                <c:pt idx="19">
                  <c:v>57.9</c:v>
                </c:pt>
              </c:numCache>
            </c:numRef>
          </c:val>
        </c:ser>
        <c:ser>
          <c:idx val="1"/>
          <c:order val="1"/>
          <c:tx>
            <c:strRef>
              <c:f>Лист1!$C$1</c:f>
              <c:strCache>
                <c:ptCount val="1"/>
                <c:pt idx="0">
                  <c:v>Має бути</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2"/>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Лист1!$A$2:$A$21</c:f>
              <c:strCache>
                <c:ptCount val="20"/>
                <c:pt idx="0">
                  <c:v>альтруїзм</c:v>
                </c:pt>
                <c:pt idx="1">
                  <c:v>турботливість</c:v>
                </c:pt>
                <c:pt idx="2">
                  <c:v>акуратність</c:v>
                </c:pt>
                <c:pt idx="3">
                  <c:v>бережливість</c:v>
                </c:pt>
                <c:pt idx="4">
                  <c:v>чуйність</c:v>
                </c:pt>
                <c:pt idx="5">
                  <c:v>щедрість</c:v>
                </c:pt>
                <c:pt idx="6">
                  <c:v>скромність</c:v>
                </c:pt>
                <c:pt idx="7">
                  <c:v>щирість</c:v>
                </c:pt>
                <c:pt idx="8">
                  <c:v>правдивість</c:v>
                </c:pt>
                <c:pt idx="9">
                  <c:v>тактовність</c:v>
                </c:pt>
                <c:pt idx="10">
                  <c:v>вимогливість</c:v>
                </c:pt>
                <c:pt idx="11">
                  <c:v>самокритичність</c:v>
                </c:pt>
                <c:pt idx="12">
                  <c:v>добросовісність</c:v>
                </c:pt>
                <c:pt idx="13">
                  <c:v>доброзичливість</c:v>
                </c:pt>
                <c:pt idx="14">
                  <c:v>ввічливість</c:v>
                </c:pt>
                <c:pt idx="15">
                  <c:v>почуття гідності</c:v>
                </c:pt>
                <c:pt idx="16">
                  <c:v>наполегливість</c:v>
                </c:pt>
                <c:pt idx="17">
                  <c:v>працелюбність</c:v>
                </c:pt>
                <c:pt idx="18">
                  <c:v>ініціативність</c:v>
                </c:pt>
                <c:pt idx="19">
                  <c:v>товариськість</c:v>
                </c:pt>
              </c:strCache>
            </c:strRef>
          </c:cat>
          <c:val>
            <c:numRef>
              <c:f>Лист1!$C$2:$C$21</c:f>
              <c:numCache>
                <c:formatCode>General</c:formatCode>
                <c:ptCount val="20"/>
                <c:pt idx="0">
                  <c:v>14.6</c:v>
                </c:pt>
                <c:pt idx="1">
                  <c:v>19.399999999999999</c:v>
                </c:pt>
                <c:pt idx="2">
                  <c:v>34.6</c:v>
                </c:pt>
                <c:pt idx="3">
                  <c:v>22.5</c:v>
                </c:pt>
                <c:pt idx="4">
                  <c:v>23.2</c:v>
                </c:pt>
                <c:pt idx="5">
                  <c:v>21.3</c:v>
                </c:pt>
                <c:pt idx="6">
                  <c:v>26.3</c:v>
                </c:pt>
                <c:pt idx="7">
                  <c:v>32.700000000000003</c:v>
                </c:pt>
                <c:pt idx="8">
                  <c:v>38.799999999999997</c:v>
                </c:pt>
                <c:pt idx="9">
                  <c:v>47.2</c:v>
                </c:pt>
                <c:pt idx="10">
                  <c:v>44.8</c:v>
                </c:pt>
                <c:pt idx="11">
                  <c:v>57.1</c:v>
                </c:pt>
                <c:pt idx="12">
                  <c:v>51.4</c:v>
                </c:pt>
                <c:pt idx="13">
                  <c:v>38.1</c:v>
                </c:pt>
                <c:pt idx="14">
                  <c:v>62.6</c:v>
                </c:pt>
                <c:pt idx="15">
                  <c:v>55.7</c:v>
                </c:pt>
                <c:pt idx="16">
                  <c:v>74.400000000000006</c:v>
                </c:pt>
                <c:pt idx="17">
                  <c:v>72.7</c:v>
                </c:pt>
                <c:pt idx="18">
                  <c:v>65.3</c:v>
                </c:pt>
                <c:pt idx="19">
                  <c:v>61.4</c:v>
                </c:pt>
              </c:numCache>
            </c:numRef>
          </c:val>
        </c:ser>
        <c:dLbls>
          <c:dLblPos val="outEnd"/>
          <c:showLegendKey val="0"/>
          <c:showVal val="1"/>
          <c:showCatName val="0"/>
          <c:showSerName val="0"/>
          <c:showPercent val="0"/>
          <c:showBubbleSize val="0"/>
        </c:dLbls>
        <c:gapWidth val="182"/>
        <c:axId val="279949096"/>
        <c:axId val="279950272"/>
      </c:barChart>
      <c:catAx>
        <c:axId val="2799490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ru-RU"/>
          </a:p>
        </c:txPr>
        <c:crossAx val="279950272"/>
        <c:crosses val="autoZero"/>
        <c:auto val="1"/>
        <c:lblAlgn val="ctr"/>
        <c:lblOffset val="100"/>
        <c:noMultiLvlLbl val="0"/>
      </c:catAx>
      <c:valAx>
        <c:axId val="2799502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79949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sz="1400" b="1" i="0" u="none" strike="noStrike" baseline="0" dirty="0" smtClean="0">
                <a:solidFill>
                  <a:schemeClr val="accent2"/>
                </a:solidFill>
                <a:effectLst/>
              </a:rPr>
              <a:t>На вашу думку, </a:t>
            </a:r>
            <a:r>
              <a:rPr lang="ru-RU" sz="1400" b="1" i="0" u="none" strike="noStrike" baseline="0" dirty="0" err="1" smtClean="0">
                <a:solidFill>
                  <a:schemeClr val="accent2"/>
                </a:solidFill>
                <a:effectLst/>
              </a:rPr>
              <a:t>які</a:t>
            </a:r>
            <a:r>
              <a:rPr lang="ru-RU" sz="1400" b="1" i="0" u="none" strike="noStrike" baseline="0" dirty="0" smtClean="0">
                <a:solidFill>
                  <a:schemeClr val="accent2"/>
                </a:solidFill>
                <a:effectLst/>
              </a:rPr>
              <a:t> </a:t>
            </a:r>
            <a:r>
              <a:rPr lang="ru-RU" sz="1400" b="1" i="0" u="none" strike="noStrike" baseline="0" dirty="0" err="1" smtClean="0">
                <a:solidFill>
                  <a:schemeClr val="accent2"/>
                </a:solidFill>
                <a:effectLst/>
              </a:rPr>
              <a:t>якості</a:t>
            </a:r>
            <a:r>
              <a:rPr lang="ru-RU" sz="1400" b="1" i="0" u="none" strike="noStrike" baseline="0" dirty="0" smtClean="0">
                <a:solidFill>
                  <a:schemeClr val="accent2"/>
                </a:solidFill>
                <a:effectLst/>
              </a:rPr>
              <a:t> є </a:t>
            </a:r>
            <a:r>
              <a:rPr lang="ru-RU" sz="1400" b="1" i="0" u="none" strike="noStrike" baseline="0" dirty="0" err="1" smtClean="0">
                <a:solidFill>
                  <a:schemeClr val="accent2"/>
                </a:solidFill>
                <a:effectLst/>
              </a:rPr>
              <a:t>важливими</a:t>
            </a:r>
            <a:r>
              <a:rPr lang="ru-RU" sz="1400" b="1" i="0" u="none" strike="noStrike" baseline="0" dirty="0" smtClean="0">
                <a:solidFill>
                  <a:schemeClr val="accent2"/>
                </a:solidFill>
                <a:effectLst/>
              </a:rPr>
              <a:t> для </a:t>
            </a:r>
            <a:r>
              <a:rPr lang="ru-RU" sz="1400" b="1" i="0" u="none" strike="noStrike" baseline="0" dirty="0" err="1" smtClean="0">
                <a:solidFill>
                  <a:schemeClr val="accent2"/>
                </a:solidFill>
                <a:effectLst/>
              </a:rPr>
              <a:t>сучасного</a:t>
            </a:r>
            <a:r>
              <a:rPr lang="ru-RU" sz="1400" b="1" i="0" u="none" strike="noStrike" baseline="0" dirty="0" smtClean="0">
                <a:solidFill>
                  <a:schemeClr val="accent2"/>
                </a:solidFill>
                <a:effectLst/>
              </a:rPr>
              <a:t> </a:t>
            </a:r>
            <a:r>
              <a:rPr lang="ru-RU" sz="1400" b="1" i="0" u="none" strike="noStrike" baseline="0" dirty="0" err="1" smtClean="0">
                <a:solidFill>
                  <a:schemeClr val="accent2"/>
                </a:solidFill>
                <a:effectLst/>
              </a:rPr>
              <a:t>викладача</a:t>
            </a:r>
            <a:r>
              <a:rPr lang="ru-RU" sz="1400" b="1" i="0" u="none" strike="noStrike" baseline="0" dirty="0" smtClean="0">
                <a:solidFill>
                  <a:schemeClr val="accent2"/>
                </a:solidFill>
                <a:effectLst/>
              </a:rPr>
              <a:t>? </a:t>
            </a:r>
          </a:p>
          <a:p>
            <a:pPr>
              <a:defRPr sz="1400" b="1"/>
            </a:pPr>
            <a:r>
              <a:rPr lang="ru-RU" sz="1400" b="1" i="0" u="none" strike="noStrike" baseline="0" dirty="0" smtClean="0">
                <a:solidFill>
                  <a:schemeClr val="accent1"/>
                </a:solidFill>
                <a:effectLst/>
              </a:rPr>
              <a:t>А </a:t>
            </a:r>
            <a:r>
              <a:rPr lang="ru-RU" sz="1400" b="1" i="0" u="none" strike="noStrike" baseline="0" dirty="0" err="1" smtClean="0">
                <a:solidFill>
                  <a:schemeClr val="accent1"/>
                </a:solidFill>
                <a:effectLst/>
              </a:rPr>
              <a:t>які</a:t>
            </a:r>
            <a:r>
              <a:rPr lang="ru-RU" sz="1400" b="1" i="0" u="none" strike="noStrike" baseline="0" dirty="0" smtClean="0">
                <a:solidFill>
                  <a:schemeClr val="accent1"/>
                </a:solidFill>
                <a:effectLst/>
              </a:rPr>
              <a:t> з </a:t>
            </a:r>
            <a:r>
              <a:rPr lang="ru-RU" sz="1400" b="1" i="0" u="none" strike="noStrike" baseline="0" dirty="0" err="1" smtClean="0">
                <a:solidFill>
                  <a:schemeClr val="accent1"/>
                </a:solidFill>
                <a:effectLst/>
              </a:rPr>
              <a:t>цих</a:t>
            </a:r>
            <a:r>
              <a:rPr lang="ru-RU" sz="1400" b="1" i="0" u="none" strike="noStrike" baseline="0" dirty="0" smtClean="0">
                <a:solidFill>
                  <a:schemeClr val="accent1"/>
                </a:solidFill>
                <a:effectLst/>
              </a:rPr>
              <a:t> </a:t>
            </a:r>
            <a:r>
              <a:rPr lang="ru-RU" sz="1400" b="1" i="0" u="none" strike="noStrike" baseline="0" dirty="0" err="1" smtClean="0">
                <a:solidFill>
                  <a:schemeClr val="accent1"/>
                </a:solidFill>
                <a:effectLst/>
              </a:rPr>
              <a:t>якостей</a:t>
            </a:r>
            <a:r>
              <a:rPr lang="ru-RU" sz="1400" b="1" i="0" u="none" strike="noStrike" baseline="0" dirty="0" smtClean="0">
                <a:solidFill>
                  <a:schemeClr val="accent1"/>
                </a:solidFill>
                <a:effectLst/>
              </a:rPr>
              <a:t> є </a:t>
            </a:r>
            <a:r>
              <a:rPr lang="ru-RU" sz="1400" b="1" i="0" u="none" strike="noStrike" baseline="0" dirty="0" err="1" smtClean="0">
                <a:solidFill>
                  <a:schemeClr val="accent1"/>
                </a:solidFill>
                <a:effectLst/>
              </a:rPr>
              <a:t>характерними</a:t>
            </a:r>
            <a:r>
              <a:rPr lang="ru-RU" sz="1400" b="1" i="0" u="none" strike="noStrike" baseline="0" dirty="0" smtClean="0">
                <a:solidFill>
                  <a:schemeClr val="accent1"/>
                </a:solidFill>
                <a:effectLst/>
              </a:rPr>
              <a:t> для </a:t>
            </a:r>
            <a:r>
              <a:rPr lang="ru-RU" sz="1400" b="1" i="0" u="none" strike="noStrike" baseline="0" dirty="0" err="1" smtClean="0">
                <a:solidFill>
                  <a:schemeClr val="accent1"/>
                </a:solidFill>
                <a:effectLst/>
              </a:rPr>
              <a:t>викладачів</a:t>
            </a:r>
            <a:r>
              <a:rPr lang="ru-RU" sz="1400" b="1" i="0" u="none" strike="noStrike" baseline="0" dirty="0" smtClean="0">
                <a:solidFill>
                  <a:schemeClr val="accent1"/>
                </a:solidFill>
                <a:effectLst/>
              </a:rPr>
              <a:t> </a:t>
            </a:r>
            <a:r>
              <a:rPr lang="ru-RU" sz="1400" b="1" i="0" u="none" strike="noStrike" baseline="0" dirty="0" err="1" smtClean="0">
                <a:solidFill>
                  <a:schemeClr val="accent1"/>
                </a:solidFill>
                <a:effectLst/>
              </a:rPr>
              <a:t>Національного</a:t>
            </a:r>
            <a:r>
              <a:rPr lang="ru-RU" sz="1400" b="1" i="0" u="none" strike="noStrike" baseline="0" dirty="0" smtClean="0">
                <a:solidFill>
                  <a:schemeClr val="accent1"/>
                </a:solidFill>
                <a:effectLst/>
              </a:rPr>
              <a:t> </a:t>
            </a:r>
            <a:r>
              <a:rPr lang="ru-RU" sz="1400" b="1" i="0" u="none" strike="noStrike" baseline="0" dirty="0" err="1" smtClean="0">
                <a:solidFill>
                  <a:schemeClr val="accent1"/>
                </a:solidFill>
                <a:effectLst/>
              </a:rPr>
              <a:t>авіаційного</a:t>
            </a:r>
            <a:r>
              <a:rPr lang="ru-RU" sz="1400" b="1" i="0" u="none" strike="noStrike" baseline="0" dirty="0" smtClean="0">
                <a:solidFill>
                  <a:schemeClr val="accent1"/>
                </a:solidFill>
                <a:effectLst/>
              </a:rPr>
              <a:t> </a:t>
            </a:r>
            <a:r>
              <a:rPr lang="ru-RU" sz="1400" b="1" i="0" u="none" strike="noStrike" baseline="0" dirty="0" err="1" smtClean="0">
                <a:solidFill>
                  <a:schemeClr val="accent1"/>
                </a:solidFill>
                <a:effectLst/>
              </a:rPr>
              <a:t>університету</a:t>
            </a:r>
            <a:r>
              <a:rPr lang="ru-RU" sz="1400" b="1" i="0" u="none" strike="noStrike" baseline="0" dirty="0" smtClean="0">
                <a:solidFill>
                  <a:schemeClr val="accent1"/>
                </a:solidFill>
                <a:effectLst/>
              </a:rPr>
              <a:t>? </a:t>
            </a:r>
            <a:endParaRPr lang="ru-RU" sz="1400" b="1" dirty="0">
              <a:solidFill>
                <a:schemeClr val="accent1"/>
              </a:solidFill>
            </a:endParaRPr>
          </a:p>
        </c:rich>
      </c:tx>
      <c:layout>
        <c:manualLayout>
          <c:xMode val="edge"/>
          <c:yMode val="edge"/>
          <c:x val="0.12904293799212599"/>
          <c:y val="1.4062499134934847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НАУ</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Лист1!$A$2:$A$13</c:f>
              <c:strCache>
                <c:ptCount val="12"/>
                <c:pt idx="0">
                  <c:v>ефективно застосовує інформац́ійн-комун́ікаційні технол́огії</c:v>
                </c:pt>
                <c:pt idx="1">
                  <c:v>підтримує інтерес аудиторії до навчального матеріалу</c:v>
                </c:pt>
                <c:pt idx="2">
                  <c:v>надає індивідуальні консультації для опанування дисципліни</c:v>
                </c:pt>
                <c:pt idx="3">
                  <c:v>демонструє культуру мови, чіткість дикції, нормальний темп викладення матеріалу</c:v>
                </c:pt>
                <c:pt idx="4">
                  <c:v>виявляє доброзичливість, такт, повагу до студентів</c:v>
                </c:pt>
                <c:pt idx="5">
                  <c:v>знайомить студентів з новітніми науковими досягненнями</c:v>
                </c:pt>
                <c:pt idx="6">
                  <c:v>демонструє належні манери і зовнішній вигляд, організованість, пунктуальність</c:v>
                </c:pt>
                <c:pt idx="7">
                  <c:v>проявляє вимогливість, об’єктивно оцінює студентів</c:v>
                </c:pt>
                <c:pt idx="8">
                  <c:v>ставить навідні питання, спонукає до дискусії</c:v>
                </c:pt>
                <c:pt idx="9">
                  <c:v>надає студентам можливість засвоїти глибокі теоретичні знання з предмету</c:v>
                </c:pt>
                <c:pt idx="10">
                  <c:v>доступно і логічно викладає матеріал, виділяє головні моменти, роз’яснює складні місця.</c:v>
                </c:pt>
                <c:pt idx="11">
                  <c:v>поєднує теоретичний матеріал з прикладами його практичного застосування</c:v>
                </c:pt>
              </c:strCache>
            </c:strRef>
          </c:cat>
          <c:val>
            <c:numRef>
              <c:f>Лист1!$B$2:$B$13</c:f>
              <c:numCache>
                <c:formatCode>General</c:formatCode>
                <c:ptCount val="12"/>
                <c:pt idx="0">
                  <c:v>23.8</c:v>
                </c:pt>
                <c:pt idx="1">
                  <c:v>26.9</c:v>
                </c:pt>
                <c:pt idx="2">
                  <c:v>27.3</c:v>
                </c:pt>
                <c:pt idx="3">
                  <c:v>31.8</c:v>
                </c:pt>
                <c:pt idx="4">
                  <c:v>33.200000000000003</c:v>
                </c:pt>
                <c:pt idx="5">
                  <c:v>34</c:v>
                </c:pt>
                <c:pt idx="6">
                  <c:v>34.1</c:v>
                </c:pt>
                <c:pt idx="7">
                  <c:v>35.299999999999997</c:v>
                </c:pt>
                <c:pt idx="8">
                  <c:v>39.4</c:v>
                </c:pt>
                <c:pt idx="9">
                  <c:v>45</c:v>
                </c:pt>
                <c:pt idx="10">
                  <c:v>47</c:v>
                </c:pt>
                <c:pt idx="11">
                  <c:v>48.9</c:v>
                </c:pt>
              </c:numCache>
            </c:numRef>
          </c:val>
        </c:ser>
        <c:ser>
          <c:idx val="1"/>
          <c:order val="1"/>
          <c:tx>
            <c:strRef>
              <c:f>Лист1!$C$1</c:f>
              <c:strCache>
                <c:ptCount val="1"/>
                <c:pt idx="0">
                  <c:v>Має бути</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2"/>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Лист1!$A$2:$A$13</c:f>
              <c:strCache>
                <c:ptCount val="12"/>
                <c:pt idx="0">
                  <c:v>ефективно застосовує інформац́ійн-комун́ікаційні технол́огії</c:v>
                </c:pt>
                <c:pt idx="1">
                  <c:v>підтримує інтерес аудиторії до навчального матеріалу</c:v>
                </c:pt>
                <c:pt idx="2">
                  <c:v>надає індивідуальні консультації для опанування дисципліни</c:v>
                </c:pt>
                <c:pt idx="3">
                  <c:v>демонструє культуру мови, чіткість дикції, нормальний темп викладення матеріалу</c:v>
                </c:pt>
                <c:pt idx="4">
                  <c:v>виявляє доброзичливість, такт, повагу до студентів</c:v>
                </c:pt>
                <c:pt idx="5">
                  <c:v>знайомить студентів з новітніми науковими досягненнями</c:v>
                </c:pt>
                <c:pt idx="6">
                  <c:v>демонструє належні манери і зовнішній вигляд, організованість, пунктуальність</c:v>
                </c:pt>
                <c:pt idx="7">
                  <c:v>проявляє вимогливість, об’єктивно оцінює студентів</c:v>
                </c:pt>
                <c:pt idx="8">
                  <c:v>ставить навідні питання, спонукає до дискусії</c:v>
                </c:pt>
                <c:pt idx="9">
                  <c:v>надає студентам можливість засвоїти глибокі теоретичні знання з предмету</c:v>
                </c:pt>
                <c:pt idx="10">
                  <c:v>доступно і логічно викладає матеріал, виділяє головні моменти, роз’яснює складні місця.</c:v>
                </c:pt>
                <c:pt idx="11">
                  <c:v>поєднує теоретичний матеріал з прикладами його практичного застосування</c:v>
                </c:pt>
              </c:strCache>
            </c:strRef>
          </c:cat>
          <c:val>
            <c:numRef>
              <c:f>Лист1!$C$2:$C$13</c:f>
              <c:numCache>
                <c:formatCode>General</c:formatCode>
                <c:ptCount val="12"/>
                <c:pt idx="0">
                  <c:v>46.7</c:v>
                </c:pt>
                <c:pt idx="1">
                  <c:v>66.2</c:v>
                </c:pt>
                <c:pt idx="2">
                  <c:v>38.299999999999997</c:v>
                </c:pt>
                <c:pt idx="3">
                  <c:v>50</c:v>
                </c:pt>
                <c:pt idx="4">
                  <c:v>62.4</c:v>
                </c:pt>
                <c:pt idx="5">
                  <c:v>58.4</c:v>
                </c:pt>
                <c:pt idx="6">
                  <c:v>46.1</c:v>
                </c:pt>
                <c:pt idx="7">
                  <c:v>46.4</c:v>
                </c:pt>
                <c:pt idx="8">
                  <c:v>46.9</c:v>
                </c:pt>
                <c:pt idx="9">
                  <c:v>46.2</c:v>
                </c:pt>
                <c:pt idx="10">
                  <c:v>79.099999999999994</c:v>
                </c:pt>
                <c:pt idx="11">
                  <c:v>76.5</c:v>
                </c:pt>
              </c:numCache>
            </c:numRef>
          </c:val>
        </c:ser>
        <c:dLbls>
          <c:dLblPos val="outEnd"/>
          <c:showLegendKey val="0"/>
          <c:showVal val="1"/>
          <c:showCatName val="0"/>
          <c:showSerName val="0"/>
          <c:showPercent val="0"/>
          <c:showBubbleSize val="0"/>
        </c:dLbls>
        <c:gapWidth val="182"/>
        <c:axId val="279951448"/>
        <c:axId val="314083320"/>
      </c:barChart>
      <c:catAx>
        <c:axId val="279951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ru-RU"/>
          </a:p>
        </c:txPr>
        <c:crossAx val="314083320"/>
        <c:crosses val="autoZero"/>
        <c:auto val="1"/>
        <c:lblAlgn val="ctr"/>
        <c:lblOffset val="100"/>
        <c:noMultiLvlLbl val="0"/>
      </c:catAx>
      <c:valAx>
        <c:axId val="3140833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279951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accent5"/>
                </a:solidFill>
                <a:latin typeface="+mn-lt"/>
                <a:ea typeface="+mn-ea"/>
                <a:cs typeface="+mn-cs"/>
              </a:defRPr>
            </a:pPr>
            <a:r>
              <a:rPr lang="ru-RU" sz="1862" b="1" i="0" u="none" strike="noStrike" baseline="0" dirty="0" err="1" smtClean="0">
                <a:solidFill>
                  <a:schemeClr val="accent5"/>
                </a:solidFill>
                <a:effectLst/>
              </a:rPr>
              <a:t>Якими</a:t>
            </a:r>
            <a:r>
              <a:rPr lang="ru-RU" sz="1862" b="1" i="0" u="none" strike="noStrike" baseline="0" dirty="0" smtClean="0">
                <a:solidFill>
                  <a:schemeClr val="accent5"/>
                </a:solidFill>
                <a:effectLst/>
              </a:rPr>
              <a:t> </a:t>
            </a:r>
            <a:r>
              <a:rPr lang="ru-RU" sz="1862" b="1" i="0" u="none" strike="noStrike" baseline="0" dirty="0" err="1" smtClean="0">
                <a:solidFill>
                  <a:schemeClr val="accent5"/>
                </a:solidFill>
                <a:effectLst/>
              </a:rPr>
              <a:t>конкретними</a:t>
            </a:r>
            <a:r>
              <a:rPr lang="ru-RU" sz="1862" b="1" i="0" u="none" strike="noStrike" baseline="0" dirty="0" smtClean="0">
                <a:solidFill>
                  <a:schemeClr val="accent5"/>
                </a:solidFill>
                <a:effectLst/>
              </a:rPr>
              <a:t> </a:t>
            </a:r>
            <a:r>
              <a:rPr lang="ru-RU" sz="1862" b="1" i="0" u="none" strike="noStrike" baseline="0" dirty="0" err="1" smtClean="0">
                <a:solidFill>
                  <a:schemeClr val="accent5"/>
                </a:solidFill>
                <a:effectLst/>
              </a:rPr>
              <a:t>елементами</a:t>
            </a:r>
            <a:r>
              <a:rPr lang="ru-RU" sz="1862" b="1" i="0" u="none" strike="noStrike" baseline="0" dirty="0" smtClean="0">
                <a:solidFill>
                  <a:schemeClr val="accent5"/>
                </a:solidFill>
                <a:effectLst/>
              </a:rPr>
              <a:t> </a:t>
            </a:r>
            <a:r>
              <a:rPr lang="ru-RU" sz="1862" b="1" i="0" u="none" strike="noStrike" baseline="0" dirty="0" err="1" smtClean="0">
                <a:solidFill>
                  <a:schemeClr val="accent5"/>
                </a:solidFill>
                <a:effectLst/>
              </a:rPr>
              <a:t>освітнього</a:t>
            </a:r>
            <a:r>
              <a:rPr lang="ru-RU" sz="1862" b="1" i="0" u="none" strike="noStrike" baseline="0" dirty="0" smtClean="0">
                <a:solidFill>
                  <a:schemeClr val="accent5"/>
                </a:solidFill>
                <a:effectLst/>
              </a:rPr>
              <a:t> </a:t>
            </a:r>
            <a:r>
              <a:rPr lang="ru-RU" sz="1862" b="1" i="0" u="none" strike="noStrike" baseline="0" dirty="0" err="1" smtClean="0">
                <a:solidFill>
                  <a:schemeClr val="accent5"/>
                </a:solidFill>
                <a:effectLst/>
              </a:rPr>
              <a:t>процесу</a:t>
            </a:r>
            <a:r>
              <a:rPr lang="ru-RU" sz="1862" b="1" i="0" u="none" strike="noStrike" baseline="0" dirty="0" smtClean="0">
                <a:solidFill>
                  <a:schemeClr val="accent5"/>
                </a:solidFill>
                <a:effectLst/>
              </a:rPr>
              <a:t> в </a:t>
            </a:r>
            <a:r>
              <a:rPr lang="ru-RU" sz="1862" b="1" i="0" u="none" strike="noStrike" baseline="0" dirty="0" err="1" smtClean="0">
                <a:solidFill>
                  <a:schemeClr val="accent5"/>
                </a:solidFill>
                <a:effectLst/>
              </a:rPr>
              <a:t>Національному</a:t>
            </a:r>
            <a:r>
              <a:rPr lang="ru-RU" sz="1862" b="1" i="0" u="none" strike="noStrike" baseline="0" dirty="0" smtClean="0">
                <a:solidFill>
                  <a:schemeClr val="accent5"/>
                </a:solidFill>
                <a:effectLst/>
              </a:rPr>
              <a:t> </a:t>
            </a:r>
            <a:r>
              <a:rPr lang="ru-RU" sz="1862" b="1" i="0" u="none" strike="noStrike" baseline="0" dirty="0" err="1" smtClean="0">
                <a:solidFill>
                  <a:schemeClr val="accent5"/>
                </a:solidFill>
                <a:effectLst/>
              </a:rPr>
              <a:t>авіаційному</a:t>
            </a:r>
            <a:r>
              <a:rPr lang="ru-RU" sz="1862" b="1" i="0" u="none" strike="noStrike" baseline="0" dirty="0" smtClean="0">
                <a:solidFill>
                  <a:schemeClr val="accent5"/>
                </a:solidFill>
                <a:effectLst/>
              </a:rPr>
              <a:t> </a:t>
            </a:r>
            <a:r>
              <a:rPr lang="ru-RU" sz="1862" b="1" i="0" u="none" strike="noStrike" baseline="0" dirty="0" err="1" smtClean="0">
                <a:solidFill>
                  <a:schemeClr val="accent5"/>
                </a:solidFill>
                <a:effectLst/>
              </a:rPr>
              <a:t>університеті</a:t>
            </a:r>
            <a:r>
              <a:rPr lang="ru-RU" sz="1862" b="1" i="0" u="none" strike="noStrike" baseline="0" dirty="0" smtClean="0">
                <a:solidFill>
                  <a:schemeClr val="accent5"/>
                </a:solidFill>
                <a:effectLst/>
              </a:rPr>
              <a:t> Ви </a:t>
            </a:r>
            <a:r>
              <a:rPr lang="ru-RU" sz="1862" b="1" i="0" u="none" strike="noStrike" baseline="0" dirty="0" err="1" smtClean="0">
                <a:solidFill>
                  <a:schemeClr val="accent5"/>
                </a:solidFill>
                <a:effectLst/>
              </a:rPr>
              <a:t>задоволені</a:t>
            </a:r>
            <a:r>
              <a:rPr lang="ru-RU" sz="1862" b="1" i="0" u="none" strike="noStrike" baseline="0" dirty="0" smtClean="0">
                <a:solidFill>
                  <a:schemeClr val="accent5"/>
                </a:solidFill>
                <a:effectLst/>
              </a:rPr>
              <a:t> ? </a:t>
            </a:r>
            <a:endParaRPr lang="ru-RU" b="1" dirty="0">
              <a:solidFill>
                <a:schemeClr val="accent5"/>
              </a:solidFill>
            </a:endParaRPr>
          </a:p>
        </c:rich>
      </c:tx>
      <c:layout>
        <c:manualLayout>
          <c:xMode val="edge"/>
          <c:yMode val="edge"/>
          <c:x val="0.14607025098425197"/>
          <c:y val="1.4062499134934847E-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accent5"/>
              </a:solidFill>
              <a:latin typeface="+mn-lt"/>
              <a:ea typeface="+mn-ea"/>
              <a:cs typeface="+mn-cs"/>
            </a:defRPr>
          </a:pPr>
          <a:endParaRPr lang="ru-RU"/>
        </a:p>
      </c:txPr>
    </c:title>
    <c:autoTitleDeleted val="0"/>
    <c:plotArea>
      <c:layout>
        <c:manualLayout>
          <c:layoutTarget val="inner"/>
          <c:xMode val="edge"/>
          <c:yMode val="edge"/>
          <c:x val="0.47533341535433071"/>
          <c:y val="0.14873436585049421"/>
          <c:w val="0.49800258366141731"/>
          <c:h val="0.72195929367868517"/>
        </c:manualLayout>
      </c:layout>
      <c:barChart>
        <c:barDir val="bar"/>
        <c:grouping val="clustered"/>
        <c:varyColors val="0"/>
        <c:ser>
          <c:idx val="0"/>
          <c:order val="0"/>
          <c:tx>
            <c:strRef>
              <c:f>Лист1!$B$1</c:f>
              <c:strCache>
                <c:ptCount val="1"/>
                <c:pt idx="0">
                  <c:v>Ряд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Лист1!$A$2:$A$17</c:f>
              <c:strCache>
                <c:ptCount val="16"/>
                <c:pt idx="0">
                  <c:v>роботою медичного пункту</c:v>
                </c:pt>
                <c:pt idx="1">
                  <c:v>навчанням на військовій кафедрі</c:v>
                </c:pt>
                <c:pt idx="2">
                  <c:v>роботою комп’ютерних класів</c:v>
                </c:pt>
                <c:pt idx="3">
                  <c:v>роботою охорони</c:v>
                </c:pt>
                <c:pt idx="4">
                  <c:v>зовнішнім виглядом аудиторій</c:v>
                </c:pt>
                <c:pt idx="5">
                  <c:v>ставленням працівників навчальних частин до студентів</c:v>
                </c:pt>
                <c:pt idx="6">
                  <c:v>роботою бібліотеки</c:v>
                </c:pt>
                <c:pt idx="7">
                  <c:v>зовнішнім виглядом університету</c:v>
                </c:pt>
                <c:pt idx="8">
                  <c:v>якістю харчування у кафе та їдальні</c:v>
                </c:pt>
                <c:pt idx="9">
                  <c:v>зовнішнім виглядом викладачів</c:v>
                </c:pt>
                <c:pt idx="10">
                  <c:v>професійним рівнем викладачів</c:v>
                </c:pt>
                <c:pt idx="11">
                  <c:v>чемністю персоналу кафе та їдальні</c:v>
                </c:pt>
                <c:pt idx="12">
                  <c:v>об’єктивністю викладачів при оцінюванні студентів</c:v>
                </c:pt>
                <c:pt idx="13">
                  <c:v>ставленням викладачів до студентів</c:v>
                </c:pt>
                <c:pt idx="14">
                  <c:v>доступністю цін у кафе та їдальні</c:v>
                </c:pt>
                <c:pt idx="15">
                  <c:v>рівнем взаємостосунків між студентами</c:v>
                </c:pt>
              </c:strCache>
            </c:strRef>
          </c:cat>
          <c:val>
            <c:numRef>
              <c:f>Лист1!$B$2:$B$17</c:f>
              <c:numCache>
                <c:formatCode>General</c:formatCode>
                <c:ptCount val="16"/>
                <c:pt idx="0">
                  <c:v>7.5</c:v>
                </c:pt>
                <c:pt idx="1">
                  <c:v>8.3000000000000007</c:v>
                </c:pt>
                <c:pt idx="2">
                  <c:v>10.6</c:v>
                </c:pt>
                <c:pt idx="3">
                  <c:v>12.7</c:v>
                </c:pt>
                <c:pt idx="4">
                  <c:v>16</c:v>
                </c:pt>
                <c:pt idx="5">
                  <c:v>20.100000000000001</c:v>
                </c:pt>
                <c:pt idx="6">
                  <c:v>23.9</c:v>
                </c:pt>
                <c:pt idx="7">
                  <c:v>24.8</c:v>
                </c:pt>
                <c:pt idx="8">
                  <c:v>32.5</c:v>
                </c:pt>
                <c:pt idx="9">
                  <c:v>33.700000000000003</c:v>
                </c:pt>
                <c:pt idx="10">
                  <c:v>37.700000000000003</c:v>
                </c:pt>
                <c:pt idx="11">
                  <c:v>38.6</c:v>
                </c:pt>
                <c:pt idx="12">
                  <c:v>40.9</c:v>
                </c:pt>
                <c:pt idx="13">
                  <c:v>45.6</c:v>
                </c:pt>
                <c:pt idx="14">
                  <c:v>46.3</c:v>
                </c:pt>
                <c:pt idx="15">
                  <c:v>47.8</c:v>
                </c:pt>
              </c:numCache>
            </c:numRef>
          </c:val>
        </c:ser>
        <c:ser>
          <c:idx val="1"/>
          <c:order val="1"/>
          <c:tx>
            <c:strRef>
              <c:f>Лист1!$C$1</c:f>
              <c:strCache>
                <c:ptCount val="1"/>
                <c:pt idx="0">
                  <c:v>Столбец1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Лист1!$A$2:$A$17</c:f>
              <c:strCache>
                <c:ptCount val="16"/>
                <c:pt idx="0">
                  <c:v>роботою медичного пункту</c:v>
                </c:pt>
                <c:pt idx="1">
                  <c:v>навчанням на військовій кафедрі</c:v>
                </c:pt>
                <c:pt idx="2">
                  <c:v>роботою комп’ютерних класів</c:v>
                </c:pt>
                <c:pt idx="3">
                  <c:v>роботою охорони</c:v>
                </c:pt>
                <c:pt idx="4">
                  <c:v>зовнішнім виглядом аудиторій</c:v>
                </c:pt>
                <c:pt idx="5">
                  <c:v>ставленням працівників навчальних частин до студентів</c:v>
                </c:pt>
                <c:pt idx="6">
                  <c:v>роботою бібліотеки</c:v>
                </c:pt>
                <c:pt idx="7">
                  <c:v>зовнішнім виглядом університету</c:v>
                </c:pt>
                <c:pt idx="8">
                  <c:v>якістю харчування у кафе та їдальні</c:v>
                </c:pt>
                <c:pt idx="9">
                  <c:v>зовнішнім виглядом викладачів</c:v>
                </c:pt>
                <c:pt idx="10">
                  <c:v>професійним рівнем викладачів</c:v>
                </c:pt>
                <c:pt idx="11">
                  <c:v>чемністю персоналу кафе та їдальні</c:v>
                </c:pt>
                <c:pt idx="12">
                  <c:v>об’єктивністю викладачів при оцінюванні студентів</c:v>
                </c:pt>
                <c:pt idx="13">
                  <c:v>ставленням викладачів до студентів</c:v>
                </c:pt>
                <c:pt idx="14">
                  <c:v>доступністю цін у кафе та їдальні</c:v>
                </c:pt>
                <c:pt idx="15">
                  <c:v>рівнем взаємостосунків між студентами</c:v>
                </c:pt>
              </c:strCache>
            </c:strRef>
          </c:cat>
          <c:val>
            <c:numRef>
              <c:f>Лист1!$C$2:$C$17</c:f>
              <c:numCache>
                <c:formatCode>General</c:formatCode>
                <c:ptCount val="16"/>
              </c:numCache>
            </c:numRef>
          </c:val>
        </c:ser>
        <c:ser>
          <c:idx val="2"/>
          <c:order val="2"/>
          <c:tx>
            <c:strRef>
              <c:f>Лист1!$D$1</c:f>
              <c:strCache>
                <c:ptCount val="1"/>
                <c:pt idx="0">
                  <c:v>Столбец2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Лист1!$A$2:$A$17</c:f>
              <c:strCache>
                <c:ptCount val="16"/>
                <c:pt idx="0">
                  <c:v>роботою медичного пункту</c:v>
                </c:pt>
                <c:pt idx="1">
                  <c:v>навчанням на військовій кафедрі</c:v>
                </c:pt>
                <c:pt idx="2">
                  <c:v>роботою комп’ютерних класів</c:v>
                </c:pt>
                <c:pt idx="3">
                  <c:v>роботою охорони</c:v>
                </c:pt>
                <c:pt idx="4">
                  <c:v>зовнішнім виглядом аудиторій</c:v>
                </c:pt>
                <c:pt idx="5">
                  <c:v>ставленням працівників навчальних частин до студентів</c:v>
                </c:pt>
                <c:pt idx="6">
                  <c:v>роботою бібліотеки</c:v>
                </c:pt>
                <c:pt idx="7">
                  <c:v>зовнішнім виглядом університету</c:v>
                </c:pt>
                <c:pt idx="8">
                  <c:v>якістю харчування у кафе та їдальні</c:v>
                </c:pt>
                <c:pt idx="9">
                  <c:v>зовнішнім виглядом викладачів</c:v>
                </c:pt>
                <c:pt idx="10">
                  <c:v>професійним рівнем викладачів</c:v>
                </c:pt>
                <c:pt idx="11">
                  <c:v>чемністю персоналу кафе та їдальні</c:v>
                </c:pt>
                <c:pt idx="12">
                  <c:v>об’єктивністю викладачів при оцінюванні студентів</c:v>
                </c:pt>
                <c:pt idx="13">
                  <c:v>ставленням викладачів до студентів</c:v>
                </c:pt>
                <c:pt idx="14">
                  <c:v>доступністю цін у кафе та їдальні</c:v>
                </c:pt>
                <c:pt idx="15">
                  <c:v>рівнем взаємостосунків між студентами</c:v>
                </c:pt>
              </c:strCache>
            </c:strRef>
          </c:cat>
          <c:val>
            <c:numRef>
              <c:f>Лист1!$D$2:$D$17</c:f>
              <c:numCache>
                <c:formatCode>General</c:formatCode>
                <c:ptCount val="16"/>
              </c:numCache>
            </c:numRef>
          </c:val>
        </c:ser>
        <c:dLbls>
          <c:dLblPos val="outEnd"/>
          <c:showLegendKey val="0"/>
          <c:showVal val="1"/>
          <c:showCatName val="0"/>
          <c:showSerName val="0"/>
          <c:showPercent val="0"/>
          <c:showBubbleSize val="0"/>
        </c:dLbls>
        <c:gapWidth val="182"/>
        <c:axId val="381429560"/>
        <c:axId val="381425640"/>
      </c:barChart>
      <c:catAx>
        <c:axId val="381429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381425640"/>
        <c:crosses val="autoZero"/>
        <c:auto val="1"/>
        <c:lblAlgn val="ctr"/>
        <c:lblOffset val="100"/>
        <c:noMultiLvlLbl val="0"/>
      </c:catAx>
      <c:valAx>
        <c:axId val="381425640"/>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81429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accent1"/>
                </a:solidFill>
                <a:latin typeface="+mn-lt"/>
                <a:ea typeface="+mn-ea"/>
                <a:cs typeface="+mn-cs"/>
              </a:defRPr>
            </a:pPr>
            <a:r>
              <a:rPr lang="ru-RU" sz="1800" dirty="0" err="1">
                <a:solidFill>
                  <a:schemeClr val="accent1"/>
                </a:solidFill>
              </a:rPr>
              <a:t>Якими</a:t>
            </a:r>
            <a:r>
              <a:rPr lang="ru-RU" sz="1800" dirty="0">
                <a:solidFill>
                  <a:schemeClr val="accent1"/>
                </a:solidFill>
              </a:rPr>
              <a:t> </a:t>
            </a:r>
            <a:r>
              <a:rPr lang="ru-RU" sz="1800" dirty="0" err="1">
                <a:solidFill>
                  <a:schemeClr val="accent1"/>
                </a:solidFill>
              </a:rPr>
              <a:t>були</a:t>
            </a:r>
            <a:r>
              <a:rPr lang="ru-RU" sz="1800" dirty="0">
                <a:solidFill>
                  <a:schemeClr val="accent1"/>
                </a:solidFill>
              </a:rPr>
              <a:t> </a:t>
            </a:r>
            <a:r>
              <a:rPr lang="ru-RU" sz="1800" dirty="0" err="1">
                <a:solidFill>
                  <a:schemeClr val="accent1"/>
                </a:solidFill>
              </a:rPr>
              <a:t>основні</a:t>
            </a:r>
            <a:r>
              <a:rPr lang="ru-RU" sz="1800" dirty="0">
                <a:solidFill>
                  <a:schemeClr val="accent1"/>
                </a:solidFill>
              </a:rPr>
              <a:t> </a:t>
            </a:r>
            <a:r>
              <a:rPr lang="ru-RU" sz="1800" dirty="0" err="1">
                <a:solidFill>
                  <a:schemeClr val="accent1"/>
                </a:solidFill>
              </a:rPr>
              <a:t>чинники</a:t>
            </a:r>
            <a:r>
              <a:rPr lang="ru-RU" sz="1800" dirty="0">
                <a:solidFill>
                  <a:schemeClr val="accent1"/>
                </a:solidFill>
              </a:rPr>
              <a:t> </a:t>
            </a:r>
            <a:r>
              <a:rPr lang="ru-RU" sz="1800" dirty="0" err="1">
                <a:solidFill>
                  <a:schemeClr val="accent1"/>
                </a:solidFill>
              </a:rPr>
              <a:t>Вашого</a:t>
            </a:r>
            <a:r>
              <a:rPr lang="ru-RU" sz="1800" dirty="0">
                <a:solidFill>
                  <a:schemeClr val="accent1"/>
                </a:solidFill>
              </a:rPr>
              <a:t> </a:t>
            </a:r>
            <a:r>
              <a:rPr lang="ru-RU" sz="1800" dirty="0" err="1">
                <a:solidFill>
                  <a:schemeClr val="accent1"/>
                </a:solidFill>
              </a:rPr>
              <a:t>вибору</a:t>
            </a:r>
            <a:r>
              <a:rPr lang="ru-RU" sz="1800" dirty="0">
                <a:solidFill>
                  <a:schemeClr val="accent1"/>
                </a:solidFill>
              </a:rPr>
              <a:t> </a:t>
            </a:r>
            <a:r>
              <a:rPr lang="ru-RU" sz="1800" dirty="0" err="1">
                <a:solidFill>
                  <a:schemeClr val="accent1"/>
                </a:solidFill>
              </a:rPr>
              <a:t>Національного</a:t>
            </a:r>
            <a:r>
              <a:rPr lang="ru-RU" sz="1800" dirty="0">
                <a:solidFill>
                  <a:schemeClr val="accent1"/>
                </a:solidFill>
              </a:rPr>
              <a:t> </a:t>
            </a:r>
            <a:r>
              <a:rPr lang="ru-RU" sz="1800" dirty="0" err="1">
                <a:solidFill>
                  <a:schemeClr val="accent1"/>
                </a:solidFill>
              </a:rPr>
              <a:t>авіаційного</a:t>
            </a:r>
            <a:r>
              <a:rPr lang="ru-RU" sz="1800" dirty="0">
                <a:solidFill>
                  <a:schemeClr val="accent1"/>
                </a:solidFill>
              </a:rPr>
              <a:t> </a:t>
            </a:r>
            <a:r>
              <a:rPr lang="ru-RU" sz="1800" dirty="0" err="1">
                <a:solidFill>
                  <a:schemeClr val="accent1"/>
                </a:solidFill>
              </a:rPr>
              <a:t>університету</a:t>
            </a:r>
            <a:r>
              <a:rPr lang="ru-RU" sz="1800" dirty="0">
                <a:solidFill>
                  <a:schemeClr val="accent1"/>
                </a:solidFill>
              </a:rPr>
              <a:t> як </a:t>
            </a:r>
            <a:r>
              <a:rPr lang="ru-RU" sz="1800" dirty="0" err="1">
                <a:solidFill>
                  <a:schemeClr val="accent1"/>
                </a:solidFill>
              </a:rPr>
              <a:t>свого</a:t>
            </a:r>
            <a:r>
              <a:rPr lang="ru-RU" sz="1800" dirty="0">
                <a:solidFill>
                  <a:schemeClr val="accent1"/>
                </a:solidFill>
              </a:rPr>
              <a:t> </a:t>
            </a:r>
            <a:r>
              <a:rPr lang="ru-RU" sz="1800" dirty="0" err="1">
                <a:solidFill>
                  <a:schemeClr val="accent1"/>
                </a:solidFill>
              </a:rPr>
              <a:t>навчального</a:t>
            </a:r>
            <a:r>
              <a:rPr lang="ru-RU" sz="1800" dirty="0">
                <a:solidFill>
                  <a:schemeClr val="accent1"/>
                </a:solidFill>
              </a:rPr>
              <a:t> закладу? </a:t>
            </a:r>
          </a:p>
        </c:rich>
      </c:tx>
      <c:layout>
        <c:manualLayout>
          <c:xMode val="edge"/>
          <c:yMode val="edge"/>
          <c:x val="0.14421481299212599"/>
          <c:y val="1.171874927911237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accent1"/>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Продажи</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Лист1!$A$2:$A$9</c:f>
              <c:strCache>
                <c:ptCount val="8"/>
                <c:pt idx="0">
                  <c:v>можливість навчатися на військовій кафедрі</c:v>
                </c:pt>
                <c:pt idx="1">
                  <c:v>гарна матеріально-технічна база для навчання</c:v>
                </c:pt>
                <c:pt idx="2">
                  <c:v>висока ймовірність працевлаштування</c:v>
                </c:pt>
                <c:pt idx="3">
                  <c:v>доступні ціни на контрактній формі навчання</c:v>
                </c:pt>
                <c:pt idx="4">
                  <c:v>навчаються або працюють мої родичі/друзі/знайомі</c:v>
                </c:pt>
                <c:pt idx="5">
                  <c:v>зручне місце розташування</c:v>
                </c:pt>
                <c:pt idx="6">
                  <c:v>репутація закладу, де дають гарну освіту</c:v>
                </c:pt>
                <c:pt idx="7">
                  <c:v>можливість бюджетної форми навчання</c:v>
                </c:pt>
              </c:strCache>
            </c:strRef>
          </c:cat>
          <c:val>
            <c:numRef>
              <c:f>Лист1!$B$2:$B$9</c:f>
              <c:numCache>
                <c:formatCode>General</c:formatCode>
                <c:ptCount val="8"/>
                <c:pt idx="0">
                  <c:v>14.8</c:v>
                </c:pt>
                <c:pt idx="1">
                  <c:v>19.100000000000001</c:v>
                </c:pt>
                <c:pt idx="2">
                  <c:v>27</c:v>
                </c:pt>
                <c:pt idx="3">
                  <c:v>28.9</c:v>
                </c:pt>
                <c:pt idx="4">
                  <c:v>29.7</c:v>
                </c:pt>
                <c:pt idx="5">
                  <c:v>39.6</c:v>
                </c:pt>
                <c:pt idx="6">
                  <c:v>45.7</c:v>
                </c:pt>
                <c:pt idx="7">
                  <c:v>51.6</c:v>
                </c:pt>
              </c:numCache>
            </c:numRef>
          </c:val>
        </c:ser>
        <c:dLbls>
          <c:showLegendKey val="0"/>
          <c:showVal val="0"/>
          <c:showCatName val="0"/>
          <c:showSerName val="0"/>
          <c:showPercent val="0"/>
          <c:showBubbleSize val="0"/>
        </c:dLbls>
        <c:gapWidth val="150"/>
        <c:axId val="381426816"/>
        <c:axId val="381426032"/>
      </c:barChart>
      <c:valAx>
        <c:axId val="381426032"/>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381426816"/>
        <c:crosses val="autoZero"/>
        <c:crossBetween val="between"/>
      </c:valAx>
      <c:catAx>
        <c:axId val="381426816"/>
        <c:scaling>
          <c:orientation val="minMax"/>
        </c:scaling>
        <c:delete val="0"/>
        <c:axPos val="l"/>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381426032"/>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r>
              <a:rPr lang="ru-RU" sz="1862" b="1" i="0" u="none" strike="noStrike" baseline="0" dirty="0" err="1" smtClean="0">
                <a:solidFill>
                  <a:schemeClr val="accent1"/>
                </a:solidFill>
                <a:effectLst/>
              </a:rPr>
              <a:t>Якими</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були</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джерела</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Вашої</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поінформованості</a:t>
            </a:r>
            <a:r>
              <a:rPr lang="ru-RU" sz="1862" b="1" i="0" u="none" strike="noStrike" baseline="0" dirty="0" smtClean="0">
                <a:solidFill>
                  <a:schemeClr val="accent1"/>
                </a:solidFill>
                <a:effectLst/>
              </a:rPr>
              <a:t> про </a:t>
            </a:r>
            <a:r>
              <a:rPr lang="ru-RU" sz="1862" b="1" i="0" u="none" strike="noStrike" baseline="0" dirty="0" err="1" smtClean="0">
                <a:solidFill>
                  <a:schemeClr val="accent1"/>
                </a:solidFill>
                <a:effectLst/>
              </a:rPr>
              <a:t>Національний</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авіаційний</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університет</a:t>
            </a:r>
            <a:r>
              <a:rPr lang="ru-RU" sz="1862" b="1" i="0" u="none" strike="noStrike" baseline="0" dirty="0" smtClean="0">
                <a:solidFill>
                  <a:schemeClr val="accent1"/>
                </a:solidFill>
                <a:effectLst/>
              </a:rPr>
              <a:t>? </a:t>
            </a:r>
            <a:endParaRPr lang="ru-RU" b="1" dirty="0">
              <a:solidFill>
                <a:schemeClr val="accent1"/>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Ряд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1"/>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Лист1!$A$2:$A$14</c:f>
              <c:strCache>
                <c:ptCount val="13"/>
                <c:pt idx="0">
                  <c:v>Освітні виставки</c:v>
                </c:pt>
                <c:pt idx="1">
                  <c:v>Зовнішня реклама (білборди, сітілайти тощо)</c:v>
                </c:pt>
                <c:pt idx="2">
                  <c:v>Інформація від співробітників Університету</c:v>
                </c:pt>
                <c:pt idx="3">
                  <c:v>Інформація у газетах та журналах для абітурієнтів</c:v>
                </c:pt>
                <c:pt idx="4">
                  <c:v>Виступи викладачів НАУ у моїй школі</c:v>
                </c:pt>
                <c:pt idx="5">
                  <c:v>Повідомлення у ЗМІ (телебачення, радіо, газети)</c:v>
                </c:pt>
                <c:pt idx="6">
                  <c:v>Рекомендації вчителів у школі</c:v>
                </c:pt>
                <c:pt idx="7">
                  <c:v>День відкритих дверей у НАУ</c:v>
                </c:pt>
                <c:pt idx="8">
                  <c:v>Довідники для вступників у ВНЗ</c:v>
                </c:pt>
                <c:pt idx="9">
                  <c:v>Відгуки про НАУ від студентів в мережі інтернет (соціальні мережі, форуми тощо)</c:v>
                </c:pt>
                <c:pt idx="10">
                  <c:v>Рекомендації батьків, родичів</c:v>
                </c:pt>
                <c:pt idx="11">
                  <c:v>Рекомендації друзів, знайомих</c:v>
                </c:pt>
                <c:pt idx="12">
                  <c:v>Офіційний сайт НАУ</c:v>
                </c:pt>
              </c:strCache>
            </c:strRef>
          </c:cat>
          <c:val>
            <c:numRef>
              <c:f>Лист1!$B$2:$B$14</c:f>
              <c:numCache>
                <c:formatCode>General</c:formatCode>
                <c:ptCount val="13"/>
                <c:pt idx="0">
                  <c:v>2.6</c:v>
                </c:pt>
                <c:pt idx="1">
                  <c:v>4.3</c:v>
                </c:pt>
                <c:pt idx="2">
                  <c:v>4.4000000000000004</c:v>
                </c:pt>
                <c:pt idx="3">
                  <c:v>5.7</c:v>
                </c:pt>
                <c:pt idx="4">
                  <c:v>6.5</c:v>
                </c:pt>
                <c:pt idx="5">
                  <c:v>7.5</c:v>
                </c:pt>
                <c:pt idx="6">
                  <c:v>8.6999999999999993</c:v>
                </c:pt>
                <c:pt idx="7">
                  <c:v>13.4</c:v>
                </c:pt>
                <c:pt idx="8">
                  <c:v>18.2</c:v>
                </c:pt>
                <c:pt idx="9">
                  <c:v>27.7</c:v>
                </c:pt>
                <c:pt idx="10">
                  <c:v>33.4</c:v>
                </c:pt>
                <c:pt idx="11">
                  <c:v>45.1</c:v>
                </c:pt>
                <c:pt idx="12">
                  <c:v>45.2</c:v>
                </c:pt>
              </c:numCache>
            </c:numRef>
          </c:val>
        </c:ser>
        <c:ser>
          <c:idx val="1"/>
          <c:order val="1"/>
          <c:tx>
            <c:strRef>
              <c:f>Лист1!$C$1</c:f>
              <c:strCache>
                <c:ptCount val="1"/>
                <c:pt idx="0">
                  <c:v>Столбец1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Лист1!$A$2:$A$14</c:f>
              <c:strCache>
                <c:ptCount val="13"/>
                <c:pt idx="0">
                  <c:v>Освітні виставки</c:v>
                </c:pt>
                <c:pt idx="1">
                  <c:v>Зовнішня реклама (білборди, сітілайти тощо)</c:v>
                </c:pt>
                <c:pt idx="2">
                  <c:v>Інформація від співробітників Університету</c:v>
                </c:pt>
                <c:pt idx="3">
                  <c:v>Інформація у газетах та журналах для абітурієнтів</c:v>
                </c:pt>
                <c:pt idx="4">
                  <c:v>Виступи викладачів НАУ у моїй школі</c:v>
                </c:pt>
                <c:pt idx="5">
                  <c:v>Повідомлення у ЗМІ (телебачення, радіо, газети)</c:v>
                </c:pt>
                <c:pt idx="6">
                  <c:v>Рекомендації вчителів у школі</c:v>
                </c:pt>
                <c:pt idx="7">
                  <c:v>День відкритих дверей у НАУ</c:v>
                </c:pt>
                <c:pt idx="8">
                  <c:v>Довідники для вступників у ВНЗ</c:v>
                </c:pt>
                <c:pt idx="9">
                  <c:v>Відгуки про НАУ від студентів в мережі інтернет (соціальні мережі, форуми тощо)</c:v>
                </c:pt>
                <c:pt idx="10">
                  <c:v>Рекомендації батьків, родичів</c:v>
                </c:pt>
                <c:pt idx="11">
                  <c:v>Рекомендації друзів, знайомих</c:v>
                </c:pt>
                <c:pt idx="12">
                  <c:v>Офіційний сайт НАУ</c:v>
                </c:pt>
              </c:strCache>
            </c:strRef>
          </c:cat>
          <c:val>
            <c:numRef>
              <c:f>Лист1!$C$2:$C$14</c:f>
              <c:numCache>
                <c:formatCode>General</c:formatCode>
                <c:ptCount val="13"/>
              </c:numCache>
            </c:numRef>
          </c:val>
        </c:ser>
        <c:ser>
          <c:idx val="2"/>
          <c:order val="2"/>
          <c:tx>
            <c:strRef>
              <c:f>Лист1!$D$1</c:f>
              <c:strCache>
                <c:ptCount val="1"/>
                <c:pt idx="0">
                  <c:v>Столбец2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Лист1!$A$2:$A$14</c:f>
              <c:strCache>
                <c:ptCount val="13"/>
                <c:pt idx="0">
                  <c:v>Освітні виставки</c:v>
                </c:pt>
                <c:pt idx="1">
                  <c:v>Зовнішня реклама (білборди, сітілайти тощо)</c:v>
                </c:pt>
                <c:pt idx="2">
                  <c:v>Інформація від співробітників Університету</c:v>
                </c:pt>
                <c:pt idx="3">
                  <c:v>Інформація у газетах та журналах для абітурієнтів</c:v>
                </c:pt>
                <c:pt idx="4">
                  <c:v>Виступи викладачів НАУ у моїй школі</c:v>
                </c:pt>
                <c:pt idx="5">
                  <c:v>Повідомлення у ЗМІ (телебачення, радіо, газети)</c:v>
                </c:pt>
                <c:pt idx="6">
                  <c:v>Рекомендації вчителів у школі</c:v>
                </c:pt>
                <c:pt idx="7">
                  <c:v>День відкритих дверей у НАУ</c:v>
                </c:pt>
                <c:pt idx="8">
                  <c:v>Довідники для вступників у ВНЗ</c:v>
                </c:pt>
                <c:pt idx="9">
                  <c:v>Відгуки про НАУ від студентів в мережі інтернет (соціальні мережі, форуми тощо)</c:v>
                </c:pt>
                <c:pt idx="10">
                  <c:v>Рекомендації батьків, родичів</c:v>
                </c:pt>
                <c:pt idx="11">
                  <c:v>Рекомендації друзів, знайомих</c:v>
                </c:pt>
                <c:pt idx="12">
                  <c:v>Офіційний сайт НАУ</c:v>
                </c:pt>
              </c:strCache>
            </c:strRef>
          </c:cat>
          <c:val>
            <c:numRef>
              <c:f>Лист1!$D$2:$D$14</c:f>
              <c:numCache>
                <c:formatCode>General</c:formatCode>
                <c:ptCount val="13"/>
              </c:numCache>
            </c:numRef>
          </c:val>
        </c:ser>
        <c:dLbls>
          <c:dLblPos val="outEnd"/>
          <c:showLegendKey val="0"/>
          <c:showVal val="1"/>
          <c:showCatName val="0"/>
          <c:showSerName val="0"/>
          <c:showPercent val="0"/>
          <c:showBubbleSize val="0"/>
        </c:dLbls>
        <c:gapWidth val="182"/>
        <c:axId val="381427600"/>
        <c:axId val="381426424"/>
      </c:barChart>
      <c:catAx>
        <c:axId val="3814276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381426424"/>
        <c:crosses val="autoZero"/>
        <c:auto val="1"/>
        <c:lblAlgn val="ctr"/>
        <c:lblOffset val="100"/>
        <c:noMultiLvlLbl val="0"/>
      </c:catAx>
      <c:valAx>
        <c:axId val="38142642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814276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r>
              <a:rPr lang="ru-RU" sz="1862" b="1" i="0" u="none" strike="noStrike" baseline="0" dirty="0" err="1" smtClean="0">
                <a:solidFill>
                  <a:schemeClr val="accent1"/>
                </a:solidFill>
                <a:effectLst/>
              </a:rPr>
              <a:t>Якими</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міркуваннями</a:t>
            </a:r>
            <a:r>
              <a:rPr lang="ru-RU" sz="1862" b="1" i="0" u="none" strike="noStrike" baseline="0" dirty="0" smtClean="0">
                <a:solidFill>
                  <a:schemeClr val="accent1"/>
                </a:solidFill>
                <a:effectLst/>
              </a:rPr>
              <a:t> Ви </a:t>
            </a:r>
            <a:r>
              <a:rPr lang="ru-RU" sz="1862" b="1" i="0" u="none" strike="noStrike" baseline="0" dirty="0" err="1" smtClean="0">
                <a:solidFill>
                  <a:schemeClr val="accent1"/>
                </a:solidFill>
                <a:effectLst/>
              </a:rPr>
              <a:t>керувались</a:t>
            </a:r>
            <a:r>
              <a:rPr lang="ru-RU" sz="1862" b="1" i="0" u="none" strike="noStrike" baseline="0" dirty="0" smtClean="0">
                <a:solidFill>
                  <a:schemeClr val="accent1"/>
                </a:solidFill>
                <a:effectLst/>
              </a:rPr>
              <a:t> при </a:t>
            </a:r>
            <a:r>
              <a:rPr lang="ru-RU" sz="1862" b="1" i="0" u="none" strike="noStrike" baseline="0" dirty="0" err="1" smtClean="0">
                <a:solidFill>
                  <a:schemeClr val="accent1"/>
                </a:solidFill>
                <a:effectLst/>
              </a:rPr>
              <a:t>виборі</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конкретної</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спеціальності</a:t>
            </a:r>
            <a:r>
              <a:rPr lang="ru-RU" sz="1862" b="1" i="0" u="none" strike="noStrike" baseline="0" dirty="0" smtClean="0">
                <a:solidFill>
                  <a:schemeClr val="accent1"/>
                </a:solidFill>
                <a:effectLst/>
              </a:rPr>
              <a:t> для </a:t>
            </a:r>
            <a:r>
              <a:rPr lang="ru-RU" sz="1862" b="1" i="0" u="none" strike="noStrike" baseline="0" dirty="0" err="1" smtClean="0">
                <a:solidFill>
                  <a:schemeClr val="accent1"/>
                </a:solidFill>
                <a:effectLst/>
              </a:rPr>
              <a:t>навчання</a:t>
            </a:r>
            <a:r>
              <a:rPr lang="ru-RU" sz="1862" b="1" i="0" u="none" strike="noStrike" baseline="0" dirty="0" smtClean="0">
                <a:solidFill>
                  <a:schemeClr val="accent1"/>
                </a:solidFill>
                <a:effectLst/>
              </a:rPr>
              <a:t>?</a:t>
            </a:r>
            <a:endParaRPr lang="ru-RU" b="1" dirty="0">
              <a:solidFill>
                <a:schemeClr val="accent1"/>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Ряд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Лист1!$A$2:$A$9</c:f>
              <c:strCache>
                <c:ptCount val="8"/>
                <c:pt idx="0">
                  <c:v>Сімейна традиція: така, або подібна, спеціальність у моїх батьків чи родичів</c:v>
                </c:pt>
                <c:pt idx="1">
                  <c:v>Умови вступу на цю спеціальність були найлегшими</c:v>
                </c:pt>
                <c:pt idx="2">
                  <c:v>Маю найкращі схильності до предметів, результати ЗНО на які вимагались при вступі на цю спеціальність</c:v>
                </c:pt>
                <c:pt idx="3">
                  <c:v>Обрана спеціальність є важливою для розвитку суспільства</c:v>
                </c:pt>
                <c:pt idx="4">
                  <c:v>Обрана спеціальність дасть можливість забезпечити найбільш прийнятні для мене умови праці (гнучкий або вільний графік роботи, бажаний рівень спілкування з людьми тощо)</c:v>
                </c:pt>
                <c:pt idx="5">
                  <c:v>Відчуваю щодо цієї спеціальності життєве покликання, вона сприяє максимальному розвитку мене як особистості, самореалізації</c:v>
                </c:pt>
                <c:pt idx="6">
                  <c:v>Необхідність мати вищу освіту при працевлаштуванні (навіть не за фахом)</c:v>
                </c:pt>
                <c:pt idx="7">
                  <c:v>Обрана спеціальність є престижною, сприятиме працевлаштуванню на гарно оплачувану роботу</c:v>
                </c:pt>
              </c:strCache>
            </c:strRef>
          </c:cat>
          <c:val>
            <c:numRef>
              <c:f>Лист1!$B$2:$B$9</c:f>
              <c:numCache>
                <c:formatCode>General</c:formatCode>
                <c:ptCount val="8"/>
                <c:pt idx="0">
                  <c:v>6.4</c:v>
                </c:pt>
                <c:pt idx="1">
                  <c:v>13.9</c:v>
                </c:pt>
                <c:pt idx="2">
                  <c:v>26.7</c:v>
                </c:pt>
                <c:pt idx="3">
                  <c:v>27.3</c:v>
                </c:pt>
                <c:pt idx="4">
                  <c:v>29.7</c:v>
                </c:pt>
                <c:pt idx="5">
                  <c:v>39</c:v>
                </c:pt>
                <c:pt idx="6">
                  <c:v>39.6</c:v>
                </c:pt>
                <c:pt idx="7">
                  <c:v>50</c:v>
                </c:pt>
              </c:numCache>
            </c:numRef>
          </c:val>
        </c:ser>
        <c:ser>
          <c:idx val="1"/>
          <c:order val="1"/>
          <c:tx>
            <c:strRef>
              <c:f>Лист1!$C$1</c:f>
              <c:strCache>
                <c:ptCount val="1"/>
                <c:pt idx="0">
                  <c:v>Столбец1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Лист1!$A$2:$A$9</c:f>
              <c:strCache>
                <c:ptCount val="8"/>
                <c:pt idx="0">
                  <c:v>Сімейна традиція: така, або подібна, спеціальність у моїх батьків чи родичів</c:v>
                </c:pt>
                <c:pt idx="1">
                  <c:v>Умови вступу на цю спеціальність були найлегшими</c:v>
                </c:pt>
                <c:pt idx="2">
                  <c:v>Маю найкращі схильності до предметів, результати ЗНО на які вимагались при вступі на цю спеціальність</c:v>
                </c:pt>
                <c:pt idx="3">
                  <c:v>Обрана спеціальність є важливою для розвитку суспільства</c:v>
                </c:pt>
                <c:pt idx="4">
                  <c:v>Обрана спеціальність дасть можливість забезпечити найбільш прийнятні для мене умови праці (гнучкий або вільний графік роботи, бажаний рівень спілкування з людьми тощо)</c:v>
                </c:pt>
                <c:pt idx="5">
                  <c:v>Відчуваю щодо цієї спеціальності життєве покликання, вона сприяє максимальному розвитку мене як особистості, самореалізації</c:v>
                </c:pt>
                <c:pt idx="6">
                  <c:v>Необхідність мати вищу освіту при працевлаштуванні (навіть не за фахом)</c:v>
                </c:pt>
                <c:pt idx="7">
                  <c:v>Обрана спеціальність є престижною, сприятиме працевлаштуванню на гарно оплачувану роботу</c:v>
                </c:pt>
              </c:strCache>
            </c:strRef>
          </c:cat>
          <c:val>
            <c:numRef>
              <c:f>Лист1!$C$2:$C$9</c:f>
              <c:numCache>
                <c:formatCode>General</c:formatCode>
                <c:ptCount val="8"/>
              </c:numCache>
            </c:numRef>
          </c:val>
        </c:ser>
        <c:ser>
          <c:idx val="2"/>
          <c:order val="2"/>
          <c:tx>
            <c:strRef>
              <c:f>Лист1!$D$1</c:f>
              <c:strCache>
                <c:ptCount val="1"/>
                <c:pt idx="0">
                  <c:v>Столбец2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Лист1!$A$2:$A$9</c:f>
              <c:strCache>
                <c:ptCount val="8"/>
                <c:pt idx="0">
                  <c:v>Сімейна традиція: така, або подібна, спеціальність у моїх батьків чи родичів</c:v>
                </c:pt>
                <c:pt idx="1">
                  <c:v>Умови вступу на цю спеціальність були найлегшими</c:v>
                </c:pt>
                <c:pt idx="2">
                  <c:v>Маю найкращі схильності до предметів, результати ЗНО на які вимагались при вступі на цю спеціальність</c:v>
                </c:pt>
                <c:pt idx="3">
                  <c:v>Обрана спеціальність є важливою для розвитку суспільства</c:v>
                </c:pt>
                <c:pt idx="4">
                  <c:v>Обрана спеціальність дасть можливість забезпечити найбільш прийнятні для мене умови праці (гнучкий або вільний графік роботи, бажаний рівень спілкування з людьми тощо)</c:v>
                </c:pt>
                <c:pt idx="5">
                  <c:v>Відчуваю щодо цієї спеціальності життєве покликання, вона сприяє максимальному розвитку мене як особистості, самореалізації</c:v>
                </c:pt>
                <c:pt idx="6">
                  <c:v>Необхідність мати вищу освіту при працевлаштуванні (навіть не за фахом)</c:v>
                </c:pt>
                <c:pt idx="7">
                  <c:v>Обрана спеціальність є престижною, сприятиме працевлаштуванню на гарно оплачувану роботу</c:v>
                </c:pt>
              </c:strCache>
            </c:strRef>
          </c:cat>
          <c:val>
            <c:numRef>
              <c:f>Лист1!$D$2:$D$9</c:f>
              <c:numCache>
                <c:formatCode>General</c:formatCode>
                <c:ptCount val="8"/>
              </c:numCache>
            </c:numRef>
          </c:val>
        </c:ser>
        <c:dLbls>
          <c:dLblPos val="outEnd"/>
          <c:showLegendKey val="0"/>
          <c:showVal val="1"/>
          <c:showCatName val="0"/>
          <c:showSerName val="0"/>
          <c:showPercent val="0"/>
          <c:showBubbleSize val="0"/>
        </c:dLbls>
        <c:gapWidth val="182"/>
        <c:axId val="381429952"/>
        <c:axId val="381428384"/>
      </c:barChart>
      <c:catAx>
        <c:axId val="3814299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ru-RU"/>
          </a:p>
        </c:txPr>
        <c:crossAx val="381428384"/>
        <c:crosses val="autoZero"/>
        <c:auto val="1"/>
        <c:lblAlgn val="ctr"/>
        <c:lblOffset val="100"/>
        <c:noMultiLvlLbl val="0"/>
      </c:catAx>
      <c:valAx>
        <c:axId val="38142838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814299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endParaRPr lang="ru-RU"/>
        </a:p>
      </c:txPr>
    </c:title>
    <c:autoTitleDeleted val="0"/>
    <c:plotArea>
      <c:layout/>
      <c:pieChart>
        <c:varyColors val="1"/>
        <c:ser>
          <c:idx val="0"/>
          <c:order val="0"/>
          <c:tx>
            <c:strRef>
              <c:f>Лист1!$B$1</c:f>
              <c:strCache>
                <c:ptCount val="1"/>
                <c:pt idx="0">
                  <c:v>Чи бажаєте Ви по закінченню Університету працювати за обраною спеціальністю?</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Lbls>
            <c:dLbl>
              <c:idx val="0"/>
              <c:layout>
                <c:manualLayout>
                  <c:x val="3.6935900590551067E-2"/>
                  <c:y val="1.4517038969178213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3183809055118051E-2"/>
                  <c:y val="-2.7165352659611671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2853469488188976E-2"/>
                  <c:y val="1.058304560881855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5978900098425196E-2"/>
                  <c:y val="-9.0204841891926551E-3"/>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3.7010949803149605E-3"/>
                  <c:y val="-9.5126716589153757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8.2988435039370086E-3"/>
                  <c:y val="-8.6991874569889611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Лист1!$A$2:$A$7</c:f>
              <c:strCache>
                <c:ptCount val="6"/>
                <c:pt idx="0">
                  <c:v>Дуже бажаю</c:v>
                </c:pt>
                <c:pt idx="1">
                  <c:v>Планую працювати, якщо будуть прийнятні умови й оплата праці</c:v>
                </c:pt>
                <c:pt idx="2">
                  <c:v>Працюватиму лише за умови, що це буде найкращий варіант працевлаштування</c:v>
                </c:pt>
                <c:pt idx="3">
                  <c:v>Буду працювати лише у разі, якщо не буде інших варіантів працевлаштування</c:v>
                </c:pt>
                <c:pt idx="4">
                  <c:v>Зовсім не бажаю</c:v>
                </c:pt>
                <c:pt idx="5">
                  <c:v>Важко сказати / Ще не визначився</c:v>
                </c:pt>
              </c:strCache>
            </c:strRef>
          </c:cat>
          <c:val>
            <c:numRef>
              <c:f>Лист1!$B$2:$B$7</c:f>
              <c:numCache>
                <c:formatCode>General</c:formatCode>
                <c:ptCount val="6"/>
                <c:pt idx="0">
                  <c:v>29.9</c:v>
                </c:pt>
                <c:pt idx="1">
                  <c:v>40.799999999999997</c:v>
                </c:pt>
                <c:pt idx="2">
                  <c:v>11.5</c:v>
                </c:pt>
                <c:pt idx="3">
                  <c:v>3.8</c:v>
                </c:pt>
                <c:pt idx="4">
                  <c:v>3.1</c:v>
                </c:pt>
                <c:pt idx="5">
                  <c:v>11</c:v>
                </c:pt>
              </c:numCache>
            </c:numRef>
          </c:val>
        </c:ser>
        <c:dLbls>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0673610243164044"/>
          <c:y val="0.18676050770420105"/>
          <c:w val="0.38620922384701911"/>
          <c:h val="0.689127418237732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r>
              <a:rPr lang="ru-RU" b="1" dirty="0" err="1">
                <a:solidFill>
                  <a:schemeClr val="accent1"/>
                </a:solidFill>
              </a:rPr>
              <a:t>Наскільки</a:t>
            </a:r>
            <a:r>
              <a:rPr lang="ru-RU" b="1" dirty="0">
                <a:solidFill>
                  <a:schemeClr val="accent1"/>
                </a:solidFill>
              </a:rPr>
              <a:t> Ви </a:t>
            </a:r>
            <a:r>
              <a:rPr lang="ru-RU" b="1" dirty="0" err="1">
                <a:solidFill>
                  <a:schemeClr val="accent1"/>
                </a:solidFill>
              </a:rPr>
              <a:t>були</a:t>
            </a:r>
            <a:r>
              <a:rPr lang="ru-RU" b="1" dirty="0">
                <a:solidFill>
                  <a:schemeClr val="accent1"/>
                </a:solidFill>
              </a:rPr>
              <a:t> </a:t>
            </a:r>
            <a:r>
              <a:rPr lang="ru-RU" b="1" dirty="0" err="1">
                <a:solidFill>
                  <a:schemeClr val="accent1"/>
                </a:solidFill>
              </a:rPr>
              <a:t>задоволені</a:t>
            </a:r>
            <a:r>
              <a:rPr lang="ru-RU" b="1" dirty="0">
                <a:solidFill>
                  <a:schemeClr val="accent1"/>
                </a:solidFill>
              </a:rPr>
              <a:t> </a:t>
            </a:r>
            <a:r>
              <a:rPr lang="ru-RU" b="1" dirty="0" err="1">
                <a:solidFill>
                  <a:schemeClr val="accent1"/>
                </a:solidFill>
              </a:rPr>
              <a:t>роботою</a:t>
            </a:r>
            <a:r>
              <a:rPr lang="ru-RU" b="1" dirty="0">
                <a:solidFill>
                  <a:schemeClr val="accent1"/>
                </a:solidFill>
              </a:rPr>
              <a:t> </a:t>
            </a:r>
            <a:r>
              <a:rPr lang="ru-RU" b="1" dirty="0" err="1">
                <a:solidFill>
                  <a:schemeClr val="accent1"/>
                </a:solidFill>
              </a:rPr>
              <a:t>працівників</a:t>
            </a:r>
            <a:r>
              <a:rPr lang="ru-RU" b="1" dirty="0">
                <a:solidFill>
                  <a:schemeClr val="accent1"/>
                </a:solidFill>
              </a:rPr>
              <a:t> </a:t>
            </a:r>
            <a:r>
              <a:rPr lang="ru-RU" b="1" dirty="0" err="1">
                <a:solidFill>
                  <a:schemeClr val="accent1"/>
                </a:solidFill>
              </a:rPr>
              <a:t>приймальної</a:t>
            </a:r>
            <a:r>
              <a:rPr lang="ru-RU" b="1" dirty="0">
                <a:solidFill>
                  <a:schemeClr val="accent1"/>
                </a:solidFill>
              </a:rPr>
              <a:t> </a:t>
            </a:r>
            <a:r>
              <a:rPr lang="ru-RU" b="1" dirty="0" err="1">
                <a:solidFill>
                  <a:schemeClr val="accent1"/>
                </a:solidFill>
              </a:rPr>
              <a:t>комісії</a:t>
            </a:r>
            <a:r>
              <a:rPr lang="ru-RU" b="1" dirty="0">
                <a:solidFill>
                  <a:schemeClr val="accent1"/>
                </a:solidFill>
              </a:rPr>
              <a:t>? (</a:t>
            </a:r>
            <a:r>
              <a:rPr lang="ru-RU" b="1" dirty="0" err="1">
                <a:solidFill>
                  <a:schemeClr val="accent1"/>
                </a:solidFill>
              </a:rPr>
              <a:t>їхньою</a:t>
            </a:r>
            <a:r>
              <a:rPr lang="ru-RU" b="1" dirty="0">
                <a:solidFill>
                  <a:schemeClr val="accent1"/>
                </a:solidFill>
              </a:rPr>
              <a:t> </a:t>
            </a:r>
            <a:r>
              <a:rPr lang="ru-RU" b="1" dirty="0" err="1">
                <a:solidFill>
                  <a:schemeClr val="accent1"/>
                </a:solidFill>
              </a:rPr>
              <a:t>привітністю</a:t>
            </a:r>
            <a:r>
              <a:rPr lang="ru-RU" b="1" dirty="0">
                <a:solidFill>
                  <a:schemeClr val="accent1"/>
                </a:solidFill>
              </a:rPr>
              <a:t>, </a:t>
            </a:r>
            <a:r>
              <a:rPr lang="ru-RU" b="1" dirty="0" err="1">
                <a:solidFill>
                  <a:schemeClr val="accent1"/>
                </a:solidFill>
              </a:rPr>
              <a:t>приязністю</a:t>
            </a:r>
            <a:r>
              <a:rPr lang="ru-RU" b="1" dirty="0">
                <a:solidFill>
                  <a:schemeClr val="accent1"/>
                </a:solidFill>
              </a:rPr>
              <a:t>, </a:t>
            </a:r>
            <a:r>
              <a:rPr lang="ru-RU" b="1" dirty="0" err="1">
                <a:solidFill>
                  <a:schemeClr val="accent1"/>
                </a:solidFill>
              </a:rPr>
              <a:t>детальністю</a:t>
            </a:r>
            <a:r>
              <a:rPr lang="ru-RU" b="1" dirty="0">
                <a:solidFill>
                  <a:schemeClr val="accent1"/>
                </a:solidFill>
              </a:rPr>
              <a:t> </a:t>
            </a:r>
            <a:r>
              <a:rPr lang="ru-RU" b="1" dirty="0" err="1">
                <a:solidFill>
                  <a:schemeClr val="accent1"/>
                </a:solidFill>
              </a:rPr>
              <a:t>пояснень</a:t>
            </a:r>
            <a:r>
              <a:rPr lang="ru-RU" b="1" dirty="0">
                <a:solidFill>
                  <a:schemeClr val="accent1"/>
                </a:solidFill>
              </a:rPr>
              <a:t> </a:t>
            </a:r>
            <a:r>
              <a:rPr lang="ru-RU" b="1" dirty="0" err="1">
                <a:solidFill>
                  <a:schemeClr val="accent1"/>
                </a:solidFill>
              </a:rPr>
              <a:t>тощо</a:t>
            </a:r>
            <a:r>
              <a:rPr lang="ru-RU" b="1" dirty="0" smtClean="0">
                <a:solidFill>
                  <a:schemeClr val="accent1"/>
                </a:solidFill>
              </a:rPr>
              <a:t>) </a:t>
            </a:r>
            <a:endParaRPr lang="ru-RU" b="1" dirty="0">
              <a:solidFill>
                <a:schemeClr val="accent1"/>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Наскільки Ви були задоволені роботою працівників приймальної комісії? (їхньою привітністю, приязністю, детальністю пояснень тощо). </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dPt>
          <c:dPt>
            <c:idx val="1"/>
            <c:invertIfNegative val="0"/>
            <c:bubble3D val="0"/>
            <c:spPr>
              <a:solidFill>
                <a:schemeClr val="accent1"/>
              </a:solidFill>
              <a:ln w="19050">
                <a:solidFill>
                  <a:schemeClr val="lt1"/>
                </a:solidFill>
              </a:ln>
              <a:effectLst/>
            </c:spPr>
          </c:dPt>
          <c:dPt>
            <c:idx val="2"/>
            <c:invertIfNegative val="0"/>
            <c:bubble3D val="0"/>
            <c:spPr>
              <a:solidFill>
                <a:schemeClr val="accent1"/>
              </a:solidFill>
              <a:ln w="19050">
                <a:solidFill>
                  <a:schemeClr val="lt1"/>
                </a:solidFill>
              </a:ln>
              <a:effectLst/>
            </c:spPr>
          </c:dPt>
          <c:dPt>
            <c:idx val="3"/>
            <c:invertIfNegative val="0"/>
            <c:bubble3D val="0"/>
            <c:spPr>
              <a:solidFill>
                <a:schemeClr val="accent1"/>
              </a:solidFill>
              <a:ln w="19050">
                <a:solidFill>
                  <a:schemeClr val="lt1"/>
                </a:solidFill>
              </a:ln>
              <a:effectLst/>
            </c:spPr>
          </c:dPt>
          <c:dPt>
            <c:idx val="4"/>
            <c:invertIfNegative val="0"/>
            <c:bubble3D val="0"/>
            <c:spPr>
              <a:solidFill>
                <a:schemeClr val="accent1"/>
              </a:solidFill>
              <a:ln w="19050">
                <a:solidFill>
                  <a:schemeClr val="lt1"/>
                </a:solidFill>
              </a:ln>
              <a:effectLst/>
            </c:spPr>
          </c:dPt>
          <c:dLbls>
            <c:dLbl>
              <c:idx val="0"/>
              <c:layout>
                <c:manualLayout>
                  <c:x val="-3.7010949803149605E-3"/>
                  <c:y val="-9.5126716589153757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5978900098425196E-2"/>
                  <c:y val="-9.0204841891926551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4.3340305118110233E-3"/>
                  <c:y val="8.2392957529960776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6.6213090551181103E-3"/>
                  <c:y val="-7.4040349776061162E-3"/>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5.6859005905511807E-3"/>
                  <c:y val="-1.8892100215791509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зовсім не задоволений </c:v>
                </c:pt>
                <c:pt idx="1">
                  <c:v>не задоволений</c:v>
                </c:pt>
                <c:pt idx="2">
                  <c:v>загалом задоволений, хоча й були дрібні наріканн</c:v>
                </c:pt>
                <c:pt idx="3">
                  <c:v>задоволений</c:v>
                </c:pt>
                <c:pt idx="4">
                  <c:v>дуже задоволений</c:v>
                </c:pt>
              </c:strCache>
            </c:strRef>
          </c:cat>
          <c:val>
            <c:numRef>
              <c:f>Лист1!$B$2:$B$6</c:f>
              <c:numCache>
                <c:formatCode>General</c:formatCode>
                <c:ptCount val="5"/>
                <c:pt idx="0">
                  <c:v>2</c:v>
                </c:pt>
                <c:pt idx="1">
                  <c:v>2.9</c:v>
                </c:pt>
                <c:pt idx="2">
                  <c:v>17.899999999999999</c:v>
                </c:pt>
                <c:pt idx="3">
                  <c:v>39.6</c:v>
                </c:pt>
                <c:pt idx="4">
                  <c:v>40.700000000000003</c:v>
                </c:pt>
              </c:numCache>
            </c:numRef>
          </c:val>
        </c:ser>
        <c:dLbls>
          <c:showLegendKey val="0"/>
          <c:showVal val="0"/>
          <c:showCatName val="0"/>
          <c:showSerName val="0"/>
          <c:showPercent val="0"/>
          <c:showBubbleSize val="0"/>
        </c:dLbls>
        <c:gapWidth val="100"/>
        <c:axId val="381431128"/>
        <c:axId val="381423680"/>
      </c:barChart>
      <c:catAx>
        <c:axId val="3814311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crossAx val="381423680"/>
        <c:crosses val="autoZero"/>
        <c:auto val="1"/>
        <c:lblAlgn val="ctr"/>
        <c:lblOffset val="100"/>
        <c:noMultiLvlLbl val="0"/>
      </c:catAx>
      <c:valAx>
        <c:axId val="381423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381431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r>
              <a:rPr lang="ru-RU" sz="1862" b="1" i="0" u="none" strike="noStrike" baseline="0" dirty="0" err="1" smtClean="0">
                <a:solidFill>
                  <a:schemeClr val="accent1"/>
                </a:solidFill>
                <a:effectLst/>
              </a:rPr>
              <a:t>Чи</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змінилось</a:t>
            </a:r>
            <a:r>
              <a:rPr lang="ru-RU" sz="1862" b="1" i="0" u="none" strike="noStrike" baseline="0" dirty="0" smtClean="0">
                <a:solidFill>
                  <a:schemeClr val="accent1"/>
                </a:solidFill>
                <a:effectLst/>
              </a:rPr>
              <a:t> Ваше </a:t>
            </a:r>
            <a:r>
              <a:rPr lang="ru-RU" sz="1862" b="1" i="0" u="none" strike="noStrike" baseline="0" dirty="0" err="1" smtClean="0">
                <a:solidFill>
                  <a:schemeClr val="accent1"/>
                </a:solidFill>
                <a:effectLst/>
              </a:rPr>
              <a:t>загальне</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враження</a:t>
            </a:r>
            <a:r>
              <a:rPr lang="ru-RU" sz="1862" b="1" i="0" u="none" strike="noStrike" baseline="0" dirty="0" smtClean="0">
                <a:solidFill>
                  <a:schemeClr val="accent1"/>
                </a:solidFill>
                <a:effectLst/>
              </a:rPr>
              <a:t> про </a:t>
            </a:r>
            <a:r>
              <a:rPr lang="ru-RU" sz="1862" b="1" i="0" u="none" strike="noStrike" baseline="0" dirty="0" err="1" smtClean="0">
                <a:solidFill>
                  <a:schemeClr val="accent1"/>
                </a:solidFill>
                <a:effectLst/>
              </a:rPr>
              <a:t>Університет</a:t>
            </a:r>
            <a:r>
              <a:rPr lang="ru-RU" sz="1862" b="1" i="0" u="none" strike="noStrike" baseline="0" dirty="0" smtClean="0">
                <a:solidFill>
                  <a:schemeClr val="accent1"/>
                </a:solidFill>
                <a:effectLst/>
              </a:rPr>
              <a:t> за час </a:t>
            </a:r>
            <a:r>
              <a:rPr lang="ru-RU" sz="1862" b="1" i="0" u="none" strike="noStrike" baseline="0" dirty="0" err="1" smtClean="0">
                <a:solidFill>
                  <a:schemeClr val="accent1"/>
                </a:solidFill>
                <a:effectLst/>
              </a:rPr>
              <a:t>навчання</a:t>
            </a:r>
            <a:r>
              <a:rPr lang="ru-RU" sz="1862" b="1" i="0" u="none" strike="noStrike" baseline="0" dirty="0" smtClean="0">
                <a:solidFill>
                  <a:schemeClr val="accent1"/>
                </a:solidFill>
                <a:effectLst/>
              </a:rPr>
              <a:t>? </a:t>
            </a:r>
            <a:r>
              <a:rPr lang="ru-RU" b="1" dirty="0" smtClean="0">
                <a:solidFill>
                  <a:schemeClr val="accent1"/>
                </a:solidFill>
              </a:rPr>
              <a:t> </a:t>
            </a:r>
            <a:endParaRPr lang="ru-RU" b="1" dirty="0">
              <a:solidFill>
                <a:schemeClr val="accent1"/>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endParaRPr lang="ru-RU"/>
        </a:p>
      </c:txPr>
    </c:title>
    <c:autoTitleDeleted val="0"/>
    <c:plotArea>
      <c:layout>
        <c:manualLayout>
          <c:layoutTarget val="inner"/>
          <c:xMode val="edge"/>
          <c:yMode val="edge"/>
          <c:x val="3.7344471393856001E-2"/>
          <c:y val="0.10086336731893658"/>
          <c:w val="0.95206417820896838"/>
          <c:h val="0.82067582303913489"/>
        </c:manualLayout>
      </c:layout>
      <c:barChart>
        <c:barDir val="col"/>
        <c:grouping val="clustered"/>
        <c:varyColors val="0"/>
        <c:ser>
          <c:idx val="0"/>
          <c:order val="0"/>
          <c:tx>
            <c:strRef>
              <c:f>Лист1!$B$1</c:f>
              <c:strCache>
                <c:ptCount val="1"/>
                <c:pt idx="0">
                  <c:v>Чи змінилось Ваше загальне враження про Університет за час навчання? </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dPt>
          <c:dPt>
            <c:idx val="1"/>
            <c:invertIfNegative val="0"/>
            <c:bubble3D val="0"/>
            <c:spPr>
              <a:solidFill>
                <a:schemeClr val="accent1"/>
              </a:solidFill>
              <a:ln w="19050">
                <a:solidFill>
                  <a:schemeClr val="lt1"/>
                </a:solidFill>
              </a:ln>
              <a:effectLst/>
            </c:spPr>
          </c:dPt>
          <c:dPt>
            <c:idx val="2"/>
            <c:invertIfNegative val="0"/>
            <c:bubble3D val="0"/>
            <c:spPr>
              <a:solidFill>
                <a:schemeClr val="accent1"/>
              </a:solidFill>
              <a:ln w="19050">
                <a:solidFill>
                  <a:schemeClr val="lt1"/>
                </a:solidFill>
              </a:ln>
              <a:effectLst/>
            </c:spPr>
          </c:dPt>
          <c:dPt>
            <c:idx val="3"/>
            <c:invertIfNegative val="0"/>
            <c:bubble3D val="0"/>
            <c:spPr>
              <a:solidFill>
                <a:schemeClr val="accent1"/>
              </a:solidFill>
              <a:ln w="19050">
                <a:solidFill>
                  <a:schemeClr val="lt1"/>
                </a:solidFill>
              </a:ln>
              <a:effectLst/>
            </c:spPr>
          </c:dPt>
          <c:dPt>
            <c:idx val="4"/>
            <c:invertIfNegative val="0"/>
            <c:bubble3D val="0"/>
            <c:spPr>
              <a:solidFill>
                <a:schemeClr val="accent1"/>
              </a:solidFill>
              <a:ln w="19050">
                <a:solidFill>
                  <a:schemeClr val="lt1"/>
                </a:solidFill>
              </a:ln>
              <a:effectLst/>
            </c:spPr>
          </c:dPt>
          <c:dLbls>
            <c:dLbl>
              <c:idx val="0"/>
              <c:layout>
                <c:manualLayout>
                  <c:x val="-3.7010949803149605E-3"/>
                  <c:y val="-9.5126716589153757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5978900098425196E-2"/>
                  <c:y val="-9.0204841891926551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2853469488188976E-2"/>
                  <c:y val="1.058304560881855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6.6213090551181103E-3"/>
                  <c:y val="1.9709644456836956E-3"/>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2873400590551179E-2"/>
                  <c:y val="7.4857894017107901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значно погіршилось</c:v>
                </c:pt>
                <c:pt idx="1">
                  <c:v>погіршилось</c:v>
                </c:pt>
                <c:pt idx="2">
                  <c:v>залишилось без змін</c:v>
                </c:pt>
                <c:pt idx="3">
                  <c:v>покращилось</c:v>
                </c:pt>
                <c:pt idx="4">
                  <c:v>значно покращилось</c:v>
                </c:pt>
              </c:strCache>
            </c:strRef>
          </c:cat>
          <c:val>
            <c:numRef>
              <c:f>Лист1!$B$2:$B$6</c:f>
              <c:numCache>
                <c:formatCode>General</c:formatCode>
                <c:ptCount val="5"/>
                <c:pt idx="0">
                  <c:v>7.7</c:v>
                </c:pt>
                <c:pt idx="1">
                  <c:v>18.600000000000001</c:v>
                </c:pt>
                <c:pt idx="2">
                  <c:v>39.700000000000003</c:v>
                </c:pt>
                <c:pt idx="3">
                  <c:v>25.4</c:v>
                </c:pt>
                <c:pt idx="4">
                  <c:v>8.6</c:v>
                </c:pt>
              </c:numCache>
            </c:numRef>
          </c:val>
        </c:ser>
        <c:dLbls>
          <c:showLegendKey val="0"/>
          <c:showVal val="0"/>
          <c:showCatName val="0"/>
          <c:showSerName val="0"/>
          <c:showPercent val="0"/>
          <c:showBubbleSize val="0"/>
        </c:dLbls>
        <c:gapWidth val="100"/>
        <c:axId val="381424464"/>
        <c:axId val="381424856"/>
      </c:barChart>
      <c:catAx>
        <c:axId val="38142446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crossAx val="381424856"/>
        <c:crosses val="autoZero"/>
        <c:auto val="1"/>
        <c:lblAlgn val="ctr"/>
        <c:lblOffset val="100"/>
        <c:noMultiLvlLbl val="0"/>
      </c:catAx>
      <c:valAx>
        <c:axId val="38142485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3814244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r>
              <a:rPr lang="ru-RU" sz="1862" b="1" i="0" u="none" strike="noStrike" baseline="0" dirty="0" err="1" smtClean="0">
                <a:solidFill>
                  <a:schemeClr val="accent1"/>
                </a:solidFill>
                <a:effectLst/>
              </a:rPr>
              <a:t>Які</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характерні</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особливості</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навчального</a:t>
            </a:r>
            <a:r>
              <a:rPr lang="ru-RU" sz="1862" b="1" i="0" u="none" strike="noStrike" baseline="0" dirty="0" smtClean="0">
                <a:solidFill>
                  <a:schemeClr val="accent1"/>
                </a:solidFill>
                <a:effectLst/>
              </a:rPr>
              <a:t> закладу є </a:t>
            </a:r>
            <a:r>
              <a:rPr lang="ru-RU" sz="1862" b="1" i="0" u="none" strike="noStrike" baseline="0" dirty="0" err="1" smtClean="0">
                <a:solidFill>
                  <a:schemeClr val="accent1"/>
                </a:solidFill>
                <a:effectLst/>
              </a:rPr>
              <a:t>важливими</a:t>
            </a:r>
            <a:r>
              <a:rPr lang="ru-RU" sz="1862" b="1" i="0" u="none" strike="noStrike" baseline="0" dirty="0" smtClean="0">
                <a:solidFill>
                  <a:schemeClr val="accent1"/>
                </a:solidFill>
                <a:effectLst/>
              </a:rPr>
              <a:t> для </a:t>
            </a:r>
            <a:r>
              <a:rPr lang="ru-RU" sz="1862" b="1" i="0" u="none" strike="noStrike" baseline="0" dirty="0" err="1" smtClean="0">
                <a:solidFill>
                  <a:schemeClr val="accent1"/>
                </a:solidFill>
                <a:effectLst/>
              </a:rPr>
              <a:t>сучасних</a:t>
            </a:r>
            <a:r>
              <a:rPr lang="ru-RU" sz="1862" b="1" i="0" u="none" strike="noStrike" baseline="0" dirty="0" smtClean="0">
                <a:solidFill>
                  <a:schemeClr val="accent1"/>
                </a:solidFill>
                <a:effectLst/>
              </a:rPr>
              <a:t> </a:t>
            </a:r>
            <a:r>
              <a:rPr lang="ru-RU" sz="1862" b="1" i="0" u="none" strike="noStrike" baseline="0" dirty="0" err="1" smtClean="0">
                <a:solidFill>
                  <a:schemeClr val="accent1"/>
                </a:solidFill>
                <a:effectLst/>
              </a:rPr>
              <a:t>студентів</a:t>
            </a:r>
            <a:r>
              <a:rPr lang="ru-RU" sz="1862" b="1" i="0" u="none" strike="noStrike" baseline="0" dirty="0" smtClean="0">
                <a:solidFill>
                  <a:schemeClr val="accent1"/>
                </a:solidFill>
                <a:effectLst/>
              </a:rPr>
              <a:t>?</a:t>
            </a:r>
            <a:endParaRPr lang="ru-RU" b="1" dirty="0">
              <a:solidFill>
                <a:schemeClr val="accent1"/>
              </a:solidFill>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accent1"/>
              </a:solidFill>
              <a:latin typeface="+mn-lt"/>
              <a:ea typeface="+mn-ea"/>
              <a:cs typeface="+mn-cs"/>
            </a:defRPr>
          </a:pPr>
          <a:endParaRPr lang="ru-RU"/>
        </a:p>
      </c:txPr>
    </c:title>
    <c:autoTitleDeleted val="0"/>
    <c:plotArea>
      <c:layout/>
      <c:barChart>
        <c:barDir val="bar"/>
        <c:grouping val="clustered"/>
        <c:varyColors val="0"/>
        <c:ser>
          <c:idx val="0"/>
          <c:order val="0"/>
          <c:tx>
            <c:strRef>
              <c:f>Лист1!$B$1</c:f>
              <c:strCache>
                <c:ptCount val="1"/>
                <c:pt idx="0">
                  <c:v>Ряд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Лист1!$A$2:$A$17</c:f>
              <c:strCache>
                <c:ptCount val="16"/>
                <c:pt idx="0">
                  <c:v>Наявність військової кафедри</c:v>
                </c:pt>
                <c:pt idx="1">
                  <c:v>Можливість брати участь у науково-практичних конференціях, учбових та наукових програмах</c:v>
                </c:pt>
                <c:pt idx="2">
                  <c:v>Вільний доступ через університетську мережу до світових електронних бібліотек та наукових ресурсів</c:v>
                </c:pt>
                <c:pt idx="3">
                  <c:v>Можливість безкоштовно займатися в спортивних секціях</c:v>
                </c:pt>
                <c:pt idx="4">
                  <c:v>Доступні ціни на контрактній формі навчання</c:v>
                </c:pt>
                <c:pt idx="5">
                  <c:v>Проведення великої кількості цікавих заходів студентської самодіяльності</c:v>
                </c:pt>
                <c:pt idx="6">
                  <c:v>Можливість регулярного спілкування з відомими громадськими діячами, авторитетними представниками Вашої професії, переймання їхнього життєвого й професійного досвіду</c:v>
                </c:pt>
                <c:pt idx="7">
                  <c:v>Широке застосування сучасних інформаційних технологій у навчальному процесі</c:v>
                </c:pt>
                <c:pt idx="8">
                  <c:v>Забезпечення вузом гарантованого працевлаштування випускника</c:v>
                </c:pt>
                <c:pt idx="9">
                  <c:v>Можливість навчатись на бюджетній основі (за держзамовленням)</c:v>
                </c:pt>
                <c:pt idx="10">
                  <c:v>Можливість безкоштовного додаткового вивчення іноземних мов</c:v>
                </c:pt>
                <c:pt idx="11">
                  <c:v>Можливість проходити практику у провідних компаніях/органах влади</c:v>
                </c:pt>
                <c:pt idx="12">
                  <c:v>Наявність гуртожитку</c:v>
                </c:pt>
                <c:pt idx="13">
                  <c:v>Демократичний стиль спілкування викладачів зі студентами</c:v>
                </c:pt>
                <c:pt idx="14">
                  <c:v>Можливість стажування за кордоном</c:v>
                </c:pt>
                <c:pt idx="15">
                  <c:v>Наявність високопрофесійного професорсько-викладацького складу</c:v>
                </c:pt>
              </c:strCache>
            </c:strRef>
          </c:cat>
          <c:val>
            <c:numRef>
              <c:f>Лист1!$B$2:$B$17</c:f>
              <c:numCache>
                <c:formatCode>General</c:formatCode>
                <c:ptCount val="16"/>
                <c:pt idx="0">
                  <c:v>18.399999999999999</c:v>
                </c:pt>
                <c:pt idx="1">
                  <c:v>23.5</c:v>
                </c:pt>
                <c:pt idx="2">
                  <c:v>26.7</c:v>
                </c:pt>
                <c:pt idx="3">
                  <c:v>36</c:v>
                </c:pt>
                <c:pt idx="4">
                  <c:v>38</c:v>
                </c:pt>
                <c:pt idx="5">
                  <c:v>38.299999999999997</c:v>
                </c:pt>
                <c:pt idx="6">
                  <c:v>38.700000000000003</c:v>
                </c:pt>
                <c:pt idx="7">
                  <c:v>48.1</c:v>
                </c:pt>
                <c:pt idx="8">
                  <c:v>48.7</c:v>
                </c:pt>
                <c:pt idx="9">
                  <c:v>50.6</c:v>
                </c:pt>
                <c:pt idx="10">
                  <c:v>52.2</c:v>
                </c:pt>
                <c:pt idx="11">
                  <c:v>53.2</c:v>
                </c:pt>
                <c:pt idx="12">
                  <c:v>55.1</c:v>
                </c:pt>
                <c:pt idx="13">
                  <c:v>56.1</c:v>
                </c:pt>
                <c:pt idx="14">
                  <c:v>56.8</c:v>
                </c:pt>
                <c:pt idx="15">
                  <c:v>67.7</c:v>
                </c:pt>
              </c:numCache>
            </c:numRef>
          </c:val>
        </c:ser>
        <c:ser>
          <c:idx val="1"/>
          <c:order val="1"/>
          <c:tx>
            <c:strRef>
              <c:f>Лист1!$C$1</c:f>
              <c:strCache>
                <c:ptCount val="1"/>
                <c:pt idx="0">
                  <c:v>Столбец1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Лист1!$A$2:$A$17</c:f>
              <c:strCache>
                <c:ptCount val="16"/>
                <c:pt idx="0">
                  <c:v>Наявність військової кафедри</c:v>
                </c:pt>
                <c:pt idx="1">
                  <c:v>Можливість брати участь у науково-практичних конференціях, учбових та наукових програмах</c:v>
                </c:pt>
                <c:pt idx="2">
                  <c:v>Вільний доступ через університетську мережу до світових електронних бібліотек та наукових ресурсів</c:v>
                </c:pt>
                <c:pt idx="3">
                  <c:v>Можливість безкоштовно займатися в спортивних секціях</c:v>
                </c:pt>
                <c:pt idx="4">
                  <c:v>Доступні ціни на контрактній формі навчання</c:v>
                </c:pt>
                <c:pt idx="5">
                  <c:v>Проведення великої кількості цікавих заходів студентської самодіяльності</c:v>
                </c:pt>
                <c:pt idx="6">
                  <c:v>Можливість регулярного спілкування з відомими громадськими діячами, авторитетними представниками Вашої професії, переймання їхнього життєвого й професійного досвіду</c:v>
                </c:pt>
                <c:pt idx="7">
                  <c:v>Широке застосування сучасних інформаційних технологій у навчальному процесі</c:v>
                </c:pt>
                <c:pt idx="8">
                  <c:v>Забезпечення вузом гарантованого працевлаштування випускника</c:v>
                </c:pt>
                <c:pt idx="9">
                  <c:v>Можливість навчатись на бюджетній основі (за держзамовленням)</c:v>
                </c:pt>
                <c:pt idx="10">
                  <c:v>Можливість безкоштовного додаткового вивчення іноземних мов</c:v>
                </c:pt>
                <c:pt idx="11">
                  <c:v>Можливість проходити практику у провідних компаніях/органах влади</c:v>
                </c:pt>
                <c:pt idx="12">
                  <c:v>Наявність гуртожитку</c:v>
                </c:pt>
                <c:pt idx="13">
                  <c:v>Демократичний стиль спілкування викладачів зі студентами</c:v>
                </c:pt>
                <c:pt idx="14">
                  <c:v>Можливість стажування за кордоном</c:v>
                </c:pt>
                <c:pt idx="15">
                  <c:v>Наявність високопрофесійного професорсько-викладацького складу</c:v>
                </c:pt>
              </c:strCache>
            </c:strRef>
          </c:cat>
          <c:val>
            <c:numRef>
              <c:f>Лист1!$C$2:$C$17</c:f>
              <c:numCache>
                <c:formatCode>General</c:formatCode>
                <c:ptCount val="16"/>
              </c:numCache>
            </c:numRef>
          </c:val>
        </c:ser>
        <c:ser>
          <c:idx val="2"/>
          <c:order val="2"/>
          <c:tx>
            <c:strRef>
              <c:f>Лист1!$D$1</c:f>
              <c:strCache>
                <c:ptCount val="1"/>
                <c:pt idx="0">
                  <c:v>Столбец2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Лист1!$A$2:$A$17</c:f>
              <c:strCache>
                <c:ptCount val="16"/>
                <c:pt idx="0">
                  <c:v>Наявність військової кафедри</c:v>
                </c:pt>
                <c:pt idx="1">
                  <c:v>Можливість брати участь у науково-практичних конференціях, учбових та наукових програмах</c:v>
                </c:pt>
                <c:pt idx="2">
                  <c:v>Вільний доступ через університетську мережу до світових електронних бібліотек та наукових ресурсів</c:v>
                </c:pt>
                <c:pt idx="3">
                  <c:v>Можливість безкоштовно займатися в спортивних секціях</c:v>
                </c:pt>
                <c:pt idx="4">
                  <c:v>Доступні ціни на контрактній формі навчання</c:v>
                </c:pt>
                <c:pt idx="5">
                  <c:v>Проведення великої кількості цікавих заходів студентської самодіяльності</c:v>
                </c:pt>
                <c:pt idx="6">
                  <c:v>Можливість регулярного спілкування з відомими громадськими діячами, авторитетними представниками Вашої професії, переймання їхнього життєвого й професійного досвіду</c:v>
                </c:pt>
                <c:pt idx="7">
                  <c:v>Широке застосування сучасних інформаційних технологій у навчальному процесі</c:v>
                </c:pt>
                <c:pt idx="8">
                  <c:v>Забезпечення вузом гарантованого працевлаштування випускника</c:v>
                </c:pt>
                <c:pt idx="9">
                  <c:v>Можливість навчатись на бюджетній основі (за держзамовленням)</c:v>
                </c:pt>
                <c:pt idx="10">
                  <c:v>Можливість безкоштовного додаткового вивчення іноземних мов</c:v>
                </c:pt>
                <c:pt idx="11">
                  <c:v>Можливість проходити практику у провідних компаніях/органах влади</c:v>
                </c:pt>
                <c:pt idx="12">
                  <c:v>Наявність гуртожитку</c:v>
                </c:pt>
                <c:pt idx="13">
                  <c:v>Демократичний стиль спілкування викладачів зі студентами</c:v>
                </c:pt>
                <c:pt idx="14">
                  <c:v>Можливість стажування за кордоном</c:v>
                </c:pt>
                <c:pt idx="15">
                  <c:v>Наявність високопрофесійного професорсько-викладацького складу</c:v>
                </c:pt>
              </c:strCache>
            </c:strRef>
          </c:cat>
          <c:val>
            <c:numRef>
              <c:f>Лист1!$D$2:$D$17</c:f>
              <c:numCache>
                <c:formatCode>General</c:formatCode>
                <c:ptCount val="16"/>
              </c:numCache>
            </c:numRef>
          </c:val>
        </c:ser>
        <c:dLbls>
          <c:dLblPos val="outEnd"/>
          <c:showLegendKey val="0"/>
          <c:showVal val="1"/>
          <c:showCatName val="0"/>
          <c:showSerName val="0"/>
          <c:showPercent val="0"/>
          <c:showBubbleSize val="0"/>
        </c:dLbls>
        <c:gapWidth val="182"/>
        <c:axId val="313078600"/>
        <c:axId val="313078992"/>
      </c:barChart>
      <c:catAx>
        <c:axId val="31307860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a:softEdge rad="0"/>
          </a:effectLst>
        </c:spPr>
        <c:txPr>
          <a:bodyPr rot="0" spcFirstLastPara="1" vertOverflow="ellipsis" wrap="square" anchor="t" anchorCtr="0"/>
          <a:lstStyle/>
          <a:p>
            <a:pPr>
              <a:defRPr sz="1050" b="0" i="0" u="none" strike="noStrike" kern="1200" spc="0" baseline="0">
                <a:ln>
                  <a:noFill/>
                </a:ln>
                <a:solidFill>
                  <a:schemeClr val="tx1"/>
                </a:solidFill>
                <a:effectLst/>
                <a:latin typeface="+mn-lt"/>
                <a:ea typeface="+mn-ea"/>
                <a:cs typeface="+mn-cs"/>
              </a:defRPr>
            </a:pPr>
            <a:endParaRPr lang="ru-RU"/>
          </a:p>
        </c:txPr>
        <c:crossAx val="313078992"/>
        <c:crosses val="autoZero"/>
        <c:auto val="0"/>
        <c:lblAlgn val="ctr"/>
        <c:lblOffset val="100"/>
        <c:noMultiLvlLbl val="0"/>
      </c:catAx>
      <c:valAx>
        <c:axId val="313078992"/>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3130786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241A3D5-CEBE-4204-B9E8-06E467628A9B}" type="datetimeFigureOut">
              <a:rPr lang="ru-RU" smtClean="0"/>
              <a:t>11.04.2019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091636-F686-4B8F-B3BC-3CF34DD078DD}" type="slidenum">
              <a:rPr lang="ru-RU" smtClean="0"/>
              <a:t>‹#›</a:t>
            </a:fld>
            <a:endParaRPr lang="ru-RU"/>
          </a:p>
        </p:txBody>
      </p:sp>
    </p:spTree>
    <p:extLst>
      <p:ext uri="{BB962C8B-B14F-4D97-AF65-F5344CB8AC3E}">
        <p14:creationId xmlns:p14="http://schemas.microsoft.com/office/powerpoint/2010/main" val="2891752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41A3D5-CEBE-4204-B9E8-06E467628A9B}" type="datetimeFigureOut">
              <a:rPr lang="ru-RU" smtClean="0"/>
              <a:t>11.04.2019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091636-F686-4B8F-B3BC-3CF34DD078DD}" type="slidenum">
              <a:rPr lang="ru-RU" smtClean="0"/>
              <a:t>‹#›</a:t>
            </a:fld>
            <a:endParaRPr lang="ru-RU"/>
          </a:p>
        </p:txBody>
      </p:sp>
    </p:spTree>
    <p:extLst>
      <p:ext uri="{BB962C8B-B14F-4D97-AF65-F5344CB8AC3E}">
        <p14:creationId xmlns:p14="http://schemas.microsoft.com/office/powerpoint/2010/main" val="3889590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41A3D5-CEBE-4204-B9E8-06E467628A9B}" type="datetimeFigureOut">
              <a:rPr lang="ru-RU" smtClean="0"/>
              <a:t>11.04.2019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091636-F686-4B8F-B3BC-3CF34DD078DD}" type="slidenum">
              <a:rPr lang="ru-RU" smtClean="0"/>
              <a:t>‹#›</a:t>
            </a:fld>
            <a:endParaRPr lang="ru-RU"/>
          </a:p>
        </p:txBody>
      </p:sp>
    </p:spTree>
    <p:extLst>
      <p:ext uri="{BB962C8B-B14F-4D97-AF65-F5344CB8AC3E}">
        <p14:creationId xmlns:p14="http://schemas.microsoft.com/office/powerpoint/2010/main" val="188836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41A3D5-CEBE-4204-B9E8-06E467628A9B}" type="datetimeFigureOut">
              <a:rPr lang="ru-RU" smtClean="0"/>
              <a:t>11.04.2019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091636-F686-4B8F-B3BC-3CF34DD078DD}" type="slidenum">
              <a:rPr lang="ru-RU" smtClean="0"/>
              <a:t>‹#›</a:t>
            </a:fld>
            <a:endParaRPr lang="ru-RU"/>
          </a:p>
        </p:txBody>
      </p:sp>
    </p:spTree>
    <p:extLst>
      <p:ext uri="{BB962C8B-B14F-4D97-AF65-F5344CB8AC3E}">
        <p14:creationId xmlns:p14="http://schemas.microsoft.com/office/powerpoint/2010/main" val="3159997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241A3D5-CEBE-4204-B9E8-06E467628A9B}" type="datetimeFigureOut">
              <a:rPr lang="ru-RU" smtClean="0"/>
              <a:t>11.04.2019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091636-F686-4B8F-B3BC-3CF34DD078DD}" type="slidenum">
              <a:rPr lang="ru-RU" smtClean="0"/>
              <a:t>‹#›</a:t>
            </a:fld>
            <a:endParaRPr lang="ru-RU"/>
          </a:p>
        </p:txBody>
      </p:sp>
    </p:spTree>
    <p:extLst>
      <p:ext uri="{BB962C8B-B14F-4D97-AF65-F5344CB8AC3E}">
        <p14:creationId xmlns:p14="http://schemas.microsoft.com/office/powerpoint/2010/main" val="3188683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241A3D5-CEBE-4204-B9E8-06E467628A9B}" type="datetimeFigureOut">
              <a:rPr lang="ru-RU" smtClean="0"/>
              <a:t>11.04.2019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091636-F686-4B8F-B3BC-3CF34DD078DD}" type="slidenum">
              <a:rPr lang="ru-RU" smtClean="0"/>
              <a:t>‹#›</a:t>
            </a:fld>
            <a:endParaRPr lang="ru-RU"/>
          </a:p>
        </p:txBody>
      </p:sp>
    </p:spTree>
    <p:extLst>
      <p:ext uri="{BB962C8B-B14F-4D97-AF65-F5344CB8AC3E}">
        <p14:creationId xmlns:p14="http://schemas.microsoft.com/office/powerpoint/2010/main" val="66972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241A3D5-CEBE-4204-B9E8-06E467628A9B}" type="datetimeFigureOut">
              <a:rPr lang="ru-RU" smtClean="0"/>
              <a:t>11.04.2019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8091636-F686-4B8F-B3BC-3CF34DD078DD}" type="slidenum">
              <a:rPr lang="ru-RU" smtClean="0"/>
              <a:t>‹#›</a:t>
            </a:fld>
            <a:endParaRPr lang="ru-RU"/>
          </a:p>
        </p:txBody>
      </p:sp>
    </p:spTree>
    <p:extLst>
      <p:ext uri="{BB962C8B-B14F-4D97-AF65-F5344CB8AC3E}">
        <p14:creationId xmlns:p14="http://schemas.microsoft.com/office/powerpoint/2010/main" val="377380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241A3D5-CEBE-4204-B9E8-06E467628A9B}" type="datetimeFigureOut">
              <a:rPr lang="ru-RU" smtClean="0"/>
              <a:t>11.04.2019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8091636-F686-4B8F-B3BC-3CF34DD078DD}" type="slidenum">
              <a:rPr lang="ru-RU" smtClean="0"/>
              <a:t>‹#›</a:t>
            </a:fld>
            <a:endParaRPr lang="ru-RU"/>
          </a:p>
        </p:txBody>
      </p:sp>
    </p:spTree>
    <p:extLst>
      <p:ext uri="{BB962C8B-B14F-4D97-AF65-F5344CB8AC3E}">
        <p14:creationId xmlns:p14="http://schemas.microsoft.com/office/powerpoint/2010/main" val="633201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241A3D5-CEBE-4204-B9E8-06E467628A9B}" type="datetimeFigureOut">
              <a:rPr lang="ru-RU" smtClean="0"/>
              <a:t>11.04.2019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8091636-F686-4B8F-B3BC-3CF34DD078DD}" type="slidenum">
              <a:rPr lang="ru-RU" smtClean="0"/>
              <a:t>‹#›</a:t>
            </a:fld>
            <a:endParaRPr lang="ru-RU"/>
          </a:p>
        </p:txBody>
      </p:sp>
    </p:spTree>
    <p:extLst>
      <p:ext uri="{BB962C8B-B14F-4D97-AF65-F5344CB8AC3E}">
        <p14:creationId xmlns:p14="http://schemas.microsoft.com/office/powerpoint/2010/main" val="353534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241A3D5-CEBE-4204-B9E8-06E467628A9B}" type="datetimeFigureOut">
              <a:rPr lang="ru-RU" smtClean="0"/>
              <a:t>11.04.2019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091636-F686-4B8F-B3BC-3CF34DD078DD}" type="slidenum">
              <a:rPr lang="ru-RU" smtClean="0"/>
              <a:t>‹#›</a:t>
            </a:fld>
            <a:endParaRPr lang="ru-RU"/>
          </a:p>
        </p:txBody>
      </p:sp>
    </p:spTree>
    <p:extLst>
      <p:ext uri="{BB962C8B-B14F-4D97-AF65-F5344CB8AC3E}">
        <p14:creationId xmlns:p14="http://schemas.microsoft.com/office/powerpoint/2010/main" val="4133826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241A3D5-CEBE-4204-B9E8-06E467628A9B}" type="datetimeFigureOut">
              <a:rPr lang="ru-RU" smtClean="0"/>
              <a:t>11.04.2019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091636-F686-4B8F-B3BC-3CF34DD078DD}" type="slidenum">
              <a:rPr lang="ru-RU" smtClean="0"/>
              <a:t>‹#›</a:t>
            </a:fld>
            <a:endParaRPr lang="ru-RU"/>
          </a:p>
        </p:txBody>
      </p:sp>
    </p:spTree>
    <p:extLst>
      <p:ext uri="{BB962C8B-B14F-4D97-AF65-F5344CB8AC3E}">
        <p14:creationId xmlns:p14="http://schemas.microsoft.com/office/powerpoint/2010/main" val="1399508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1A3D5-CEBE-4204-B9E8-06E467628A9B}" type="datetimeFigureOut">
              <a:rPr lang="ru-RU" smtClean="0"/>
              <a:t>11.04.2019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91636-F686-4B8F-B3BC-3CF34DD078DD}" type="slidenum">
              <a:rPr lang="ru-RU" smtClean="0"/>
              <a:t>‹#›</a:t>
            </a:fld>
            <a:endParaRPr lang="ru-RU"/>
          </a:p>
        </p:txBody>
      </p:sp>
    </p:spTree>
    <p:extLst>
      <p:ext uri="{BB962C8B-B14F-4D97-AF65-F5344CB8AC3E}">
        <p14:creationId xmlns:p14="http://schemas.microsoft.com/office/powerpoint/2010/main" val="2922213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04925" y="2022687"/>
            <a:ext cx="9144000" cy="2387600"/>
          </a:xfrm>
        </p:spPr>
        <p:txBody>
          <a:bodyPr>
            <a:normAutofit fontScale="90000"/>
          </a:bodyPr>
          <a:lstStyle/>
          <a:p>
            <a:r>
              <a:rPr lang="ru-RU" dirty="0" smtClean="0"/>
              <a:t/>
            </a:r>
            <a:br>
              <a:rPr lang="ru-RU" dirty="0" smtClean="0"/>
            </a:br>
            <a:r>
              <a:rPr lang="ru-RU" b="1" dirty="0" smtClean="0">
                <a:solidFill>
                  <a:schemeClr val="accent1"/>
                </a:solidFill>
              </a:rPr>
              <a:t/>
            </a:r>
            <a:br>
              <a:rPr lang="ru-RU" b="1" dirty="0" smtClean="0">
                <a:solidFill>
                  <a:schemeClr val="accent1"/>
                </a:solidFill>
              </a:rPr>
            </a:br>
            <a:r>
              <a:rPr lang="ru-RU" b="1" dirty="0" smtClean="0">
                <a:solidFill>
                  <a:schemeClr val="accent5"/>
                </a:solidFill>
              </a:rPr>
              <a:t>ОПИТУВАННЯ СТУДЕНТІВ </a:t>
            </a:r>
            <a:br>
              <a:rPr lang="ru-RU" b="1" dirty="0" smtClean="0">
                <a:solidFill>
                  <a:schemeClr val="accent5"/>
                </a:solidFill>
              </a:rPr>
            </a:br>
            <a:r>
              <a:rPr lang="ru-RU" b="1" dirty="0" smtClean="0">
                <a:solidFill>
                  <a:schemeClr val="accent5"/>
                </a:solidFill>
              </a:rPr>
              <a:t>1 КУРСУ </a:t>
            </a:r>
            <a:br>
              <a:rPr lang="ru-RU" b="1" dirty="0" smtClean="0">
                <a:solidFill>
                  <a:schemeClr val="accent5"/>
                </a:solidFill>
              </a:rPr>
            </a:br>
            <a:r>
              <a:rPr lang="ru-RU" b="1" dirty="0" smtClean="0">
                <a:solidFill>
                  <a:schemeClr val="accent5"/>
                </a:solidFill>
              </a:rPr>
              <a:t>НАЦІОНАЛЬНОГО АВІАЦІЙНОГО УНІВЕРСИТЕТУ</a:t>
            </a:r>
            <a:endParaRPr lang="ru-RU" dirty="0"/>
          </a:p>
        </p:txBody>
      </p:sp>
      <p:sp>
        <p:nvSpPr>
          <p:cNvPr id="4" name="Прямоугольник 3"/>
          <p:cNvSpPr/>
          <p:nvPr/>
        </p:nvSpPr>
        <p:spPr>
          <a:xfrm>
            <a:off x="5133975" y="4838700"/>
            <a:ext cx="5686425" cy="523220"/>
          </a:xfrm>
          <a:prstGeom prst="rect">
            <a:avLst/>
          </a:prstGeom>
        </p:spPr>
        <p:txBody>
          <a:bodyPr wrap="square">
            <a:spAutoFit/>
          </a:bodyPr>
          <a:lstStyle/>
          <a:p>
            <a:r>
              <a:rPr lang="uk-UA" sz="2800" b="1" dirty="0">
                <a:solidFill>
                  <a:schemeClr val="accent1"/>
                </a:solidFill>
              </a:rPr>
              <a:t>ЕКСПРЕС-АНАЛІЗ РЕЗУЛЬТАТІВ</a:t>
            </a:r>
            <a:endParaRPr lang="ru-RU" sz="2800" dirty="0"/>
          </a:p>
        </p:txBody>
      </p:sp>
    </p:spTree>
    <p:extLst>
      <p:ext uri="{BB962C8B-B14F-4D97-AF65-F5344CB8AC3E}">
        <p14:creationId xmlns:p14="http://schemas.microsoft.com/office/powerpoint/2010/main" val="1547099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p:nvPr>
            <p:extLst>
              <p:ext uri="{D42A27DB-BD31-4B8C-83A1-F6EECF244321}">
                <p14:modId xmlns:p14="http://schemas.microsoft.com/office/powerpoint/2010/main" val="777309795"/>
              </p:ext>
            </p:extLst>
          </p:nvPr>
        </p:nvGraphicFramePr>
        <p:xfrm>
          <a:off x="657225" y="719666"/>
          <a:ext cx="1087755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5605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0099" y="1555218"/>
            <a:ext cx="9782175" cy="3785652"/>
          </a:xfrm>
          <a:prstGeom prst="rect">
            <a:avLst/>
          </a:prstGeom>
        </p:spPr>
        <p:txBody>
          <a:bodyPr wrap="square">
            <a:spAutoFit/>
          </a:bodyPr>
          <a:lstStyle/>
          <a:p>
            <a:r>
              <a:rPr lang="uk-UA" sz="2400" dirty="0">
                <a:solidFill>
                  <a:schemeClr val="accent5"/>
                </a:solidFill>
              </a:rPr>
              <a:t>Для половини студентів (50%) </a:t>
            </a:r>
            <a:r>
              <a:rPr lang="uk-UA" sz="2400" b="1" dirty="0">
                <a:solidFill>
                  <a:schemeClr val="accent5"/>
                </a:solidFill>
              </a:rPr>
              <a:t>при виборі конкретної спеціальності для навчання</a:t>
            </a:r>
            <a:r>
              <a:rPr lang="uk-UA" sz="2400" dirty="0">
                <a:solidFill>
                  <a:schemeClr val="accent5"/>
                </a:solidFill>
              </a:rPr>
              <a:t> важливим мотивом було те, що  </a:t>
            </a:r>
            <a:r>
              <a:rPr lang="uk-UA" sz="2400" i="1" dirty="0">
                <a:solidFill>
                  <a:schemeClr val="accent5"/>
                </a:solidFill>
              </a:rPr>
              <a:t>обрана спеціальність є престижною, сприятиме працевлаштуванню на гарно оплачувану роботу</a:t>
            </a:r>
            <a:r>
              <a:rPr lang="uk-UA" sz="2400" dirty="0">
                <a:solidFill>
                  <a:schemeClr val="accent5"/>
                </a:solidFill>
              </a:rPr>
              <a:t>. </a:t>
            </a:r>
            <a:endParaRPr lang="ru-RU" sz="2400" dirty="0">
              <a:solidFill>
                <a:schemeClr val="accent5"/>
              </a:solidFill>
            </a:endParaRPr>
          </a:p>
          <a:p>
            <a:r>
              <a:rPr lang="uk-UA" sz="2400" dirty="0">
                <a:solidFill>
                  <a:schemeClr val="accent5"/>
                </a:solidFill>
              </a:rPr>
              <a:t>Майже 40% задекларували, що </a:t>
            </a:r>
            <a:r>
              <a:rPr lang="uk-UA" sz="2400" i="1" dirty="0">
                <a:solidFill>
                  <a:schemeClr val="accent5"/>
                </a:solidFill>
              </a:rPr>
              <a:t>відчувають щодо своєї спеціальності життєве покликання, вона сприяє максимальному розвитку як особистості, самореалізації. </a:t>
            </a:r>
            <a:endParaRPr lang="ru-RU" sz="2400" dirty="0">
              <a:solidFill>
                <a:schemeClr val="accent5"/>
              </a:solidFill>
            </a:endParaRPr>
          </a:p>
          <a:p>
            <a:r>
              <a:rPr lang="uk-UA" sz="2400" dirty="0">
                <a:solidFill>
                  <a:schemeClr val="accent5"/>
                </a:solidFill>
              </a:rPr>
              <a:t>Однак, така ж кількість і тих студентів, для яких важливим мотивом була </a:t>
            </a:r>
            <a:r>
              <a:rPr lang="uk-UA" sz="2400" i="1" dirty="0">
                <a:solidFill>
                  <a:schemeClr val="accent5"/>
                </a:solidFill>
              </a:rPr>
              <a:t>необхідність мати вищу освіту при працевлаштуванні (навіть не за фахом).</a:t>
            </a:r>
            <a:endParaRPr lang="ru-RU" sz="2400" dirty="0">
              <a:solidFill>
                <a:schemeClr val="accent5"/>
              </a:solidFill>
            </a:endParaRPr>
          </a:p>
        </p:txBody>
      </p:sp>
    </p:spTree>
    <p:extLst>
      <p:ext uri="{BB962C8B-B14F-4D97-AF65-F5344CB8AC3E}">
        <p14:creationId xmlns:p14="http://schemas.microsoft.com/office/powerpoint/2010/main" val="3595716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p:nvPr>
            <p:extLst>
              <p:ext uri="{D42A27DB-BD31-4B8C-83A1-F6EECF244321}">
                <p14:modId xmlns:p14="http://schemas.microsoft.com/office/powerpoint/2010/main" val="149630473"/>
              </p:ext>
            </p:extLst>
          </p:nvPr>
        </p:nvGraphicFramePr>
        <p:xfrm>
          <a:off x="419100" y="719666"/>
          <a:ext cx="110871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8460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52599" y="2689375"/>
            <a:ext cx="8448675" cy="1815882"/>
          </a:xfrm>
          <a:prstGeom prst="rect">
            <a:avLst/>
          </a:prstGeom>
        </p:spPr>
        <p:txBody>
          <a:bodyPr wrap="square">
            <a:spAutoFit/>
          </a:bodyPr>
          <a:lstStyle/>
          <a:p>
            <a:r>
              <a:rPr lang="uk-UA" sz="2800" dirty="0">
                <a:solidFill>
                  <a:schemeClr val="accent5"/>
                </a:solidFill>
              </a:rPr>
              <a:t>Майже 30 % </a:t>
            </a:r>
            <a:r>
              <a:rPr lang="uk-UA" sz="2800" i="1" dirty="0">
                <a:solidFill>
                  <a:schemeClr val="accent5"/>
                </a:solidFill>
              </a:rPr>
              <a:t>дуже бажають</a:t>
            </a:r>
            <a:r>
              <a:rPr lang="uk-UA" sz="2800" dirty="0">
                <a:solidFill>
                  <a:schemeClr val="accent5"/>
                </a:solidFill>
              </a:rPr>
              <a:t> </a:t>
            </a:r>
            <a:r>
              <a:rPr lang="uk-UA" sz="2800" b="1" dirty="0">
                <a:solidFill>
                  <a:schemeClr val="accent5"/>
                </a:solidFill>
              </a:rPr>
              <a:t>працювати за обраною спеціальністю по закінченню Університету.</a:t>
            </a:r>
            <a:r>
              <a:rPr lang="uk-UA" sz="2800" dirty="0">
                <a:solidFill>
                  <a:schemeClr val="accent5"/>
                </a:solidFill>
              </a:rPr>
              <a:t> </a:t>
            </a:r>
            <a:endParaRPr lang="ru-RU" sz="2800" dirty="0">
              <a:solidFill>
                <a:schemeClr val="accent5"/>
              </a:solidFill>
            </a:endParaRPr>
          </a:p>
          <a:p>
            <a:r>
              <a:rPr lang="uk-UA" sz="2800" dirty="0">
                <a:solidFill>
                  <a:schemeClr val="accent5"/>
                </a:solidFill>
              </a:rPr>
              <a:t>40,8% </a:t>
            </a:r>
            <a:r>
              <a:rPr lang="uk-UA" sz="2800" i="1" dirty="0">
                <a:solidFill>
                  <a:schemeClr val="accent5"/>
                </a:solidFill>
              </a:rPr>
              <a:t>планують працювати, якщо будуть прийнятні умови й оплата праці.</a:t>
            </a:r>
            <a:endParaRPr lang="ru-RU" sz="2800" dirty="0">
              <a:solidFill>
                <a:schemeClr val="accent5"/>
              </a:solidFill>
            </a:endParaRPr>
          </a:p>
        </p:txBody>
      </p:sp>
    </p:spTree>
    <p:extLst>
      <p:ext uri="{BB962C8B-B14F-4D97-AF65-F5344CB8AC3E}">
        <p14:creationId xmlns:p14="http://schemas.microsoft.com/office/powerpoint/2010/main" val="2425838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Диаграмма 10"/>
          <p:cNvGraphicFramePr/>
          <p:nvPr>
            <p:extLst>
              <p:ext uri="{D42A27DB-BD31-4B8C-83A1-F6EECF244321}">
                <p14:modId xmlns:p14="http://schemas.microsoft.com/office/powerpoint/2010/main" val="2276921624"/>
              </p:ext>
            </p:extLst>
          </p:nvPr>
        </p:nvGraphicFramePr>
        <p:xfrm>
          <a:off x="571500" y="719666"/>
          <a:ext cx="1080135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63576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95399" y="2658372"/>
            <a:ext cx="8582025" cy="1938992"/>
          </a:xfrm>
          <a:prstGeom prst="rect">
            <a:avLst/>
          </a:prstGeom>
        </p:spPr>
        <p:txBody>
          <a:bodyPr wrap="square">
            <a:spAutoFit/>
          </a:bodyPr>
          <a:lstStyle/>
          <a:p>
            <a:r>
              <a:rPr lang="uk-UA" sz="2400" dirty="0">
                <a:solidFill>
                  <a:schemeClr val="accent5"/>
                </a:solidFill>
              </a:rPr>
              <a:t>Майже всі опитані студенти (близько 95%) </a:t>
            </a:r>
            <a:r>
              <a:rPr lang="uk-UA" sz="2400" b="1" dirty="0">
                <a:solidFill>
                  <a:schemeClr val="accent5"/>
                </a:solidFill>
              </a:rPr>
              <a:t>задоволені роботою працівників приймальної комісії</a:t>
            </a:r>
            <a:r>
              <a:rPr lang="uk-UA" sz="2400" dirty="0">
                <a:solidFill>
                  <a:schemeClr val="accent5"/>
                </a:solidFill>
              </a:rPr>
              <a:t> (їхньою привітністю, приязністю, детальністю пояснень тощо). </a:t>
            </a:r>
            <a:endParaRPr lang="uk-UA" sz="2400" dirty="0" smtClean="0">
              <a:solidFill>
                <a:schemeClr val="accent5"/>
              </a:solidFill>
            </a:endParaRPr>
          </a:p>
          <a:p>
            <a:r>
              <a:rPr lang="uk-UA" sz="2400" dirty="0" smtClean="0">
                <a:solidFill>
                  <a:schemeClr val="accent5"/>
                </a:solidFill>
              </a:rPr>
              <a:t>При </a:t>
            </a:r>
            <a:r>
              <a:rPr lang="uk-UA" sz="2400" dirty="0">
                <a:solidFill>
                  <a:schemeClr val="accent5"/>
                </a:solidFill>
              </a:rPr>
              <a:t>цьому 40,7% повністю задоволені,  а 17,9% мають лише дрібні нарікання.</a:t>
            </a:r>
            <a:endParaRPr lang="ru-RU" sz="2400" dirty="0">
              <a:solidFill>
                <a:schemeClr val="accent5"/>
              </a:solidFill>
            </a:endParaRPr>
          </a:p>
        </p:txBody>
      </p:sp>
    </p:spTree>
    <p:extLst>
      <p:ext uri="{BB962C8B-B14F-4D97-AF65-F5344CB8AC3E}">
        <p14:creationId xmlns:p14="http://schemas.microsoft.com/office/powerpoint/2010/main" val="489734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Диаграмма 10"/>
          <p:cNvGraphicFramePr/>
          <p:nvPr>
            <p:extLst>
              <p:ext uri="{D42A27DB-BD31-4B8C-83A1-F6EECF244321}">
                <p14:modId xmlns:p14="http://schemas.microsoft.com/office/powerpoint/2010/main" val="1599303197"/>
              </p:ext>
            </p:extLst>
          </p:nvPr>
        </p:nvGraphicFramePr>
        <p:xfrm>
          <a:off x="733425" y="719666"/>
          <a:ext cx="10544175"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27273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9175" y="2636219"/>
            <a:ext cx="9867900" cy="2062103"/>
          </a:xfrm>
          <a:prstGeom prst="rect">
            <a:avLst/>
          </a:prstGeom>
        </p:spPr>
        <p:txBody>
          <a:bodyPr wrap="square">
            <a:spAutoFit/>
          </a:bodyPr>
          <a:lstStyle/>
          <a:p>
            <a:r>
              <a:rPr lang="uk-UA" sz="3200" b="1" dirty="0">
                <a:solidFill>
                  <a:schemeClr val="accent5"/>
                </a:solidFill>
              </a:rPr>
              <a:t>За час навчання загальне враження про Університет:</a:t>
            </a:r>
            <a:endParaRPr lang="ru-RU" sz="3200" dirty="0">
              <a:solidFill>
                <a:schemeClr val="accent5"/>
              </a:solidFill>
            </a:endParaRPr>
          </a:p>
          <a:p>
            <a:r>
              <a:rPr lang="uk-UA" sz="3200" i="1" dirty="0">
                <a:solidFill>
                  <a:schemeClr val="accent5"/>
                </a:solidFill>
              </a:rPr>
              <a:t>залишилося незмінним</a:t>
            </a:r>
            <a:r>
              <a:rPr lang="uk-UA" sz="3200" dirty="0">
                <a:solidFill>
                  <a:schemeClr val="accent5"/>
                </a:solidFill>
              </a:rPr>
              <a:t> для 39,7% студентів;</a:t>
            </a:r>
            <a:endParaRPr lang="ru-RU" sz="3200" dirty="0">
              <a:solidFill>
                <a:schemeClr val="accent5"/>
              </a:solidFill>
            </a:endParaRPr>
          </a:p>
          <a:p>
            <a:r>
              <a:rPr lang="uk-UA" sz="3200" i="1" dirty="0">
                <a:solidFill>
                  <a:schemeClr val="accent5"/>
                </a:solidFill>
              </a:rPr>
              <a:t>покращилося</a:t>
            </a:r>
            <a:r>
              <a:rPr lang="uk-UA" sz="3200" dirty="0">
                <a:solidFill>
                  <a:schemeClr val="accent5"/>
                </a:solidFill>
              </a:rPr>
              <a:t> для 34% студентів;</a:t>
            </a:r>
            <a:endParaRPr lang="ru-RU" sz="3200" dirty="0">
              <a:solidFill>
                <a:schemeClr val="accent5"/>
              </a:solidFill>
            </a:endParaRPr>
          </a:p>
          <a:p>
            <a:r>
              <a:rPr lang="uk-UA" sz="3200" i="1" dirty="0">
                <a:solidFill>
                  <a:schemeClr val="accent5"/>
                </a:solidFill>
              </a:rPr>
              <a:t>погіршилося</a:t>
            </a:r>
            <a:r>
              <a:rPr lang="uk-UA" sz="3200" dirty="0">
                <a:solidFill>
                  <a:schemeClr val="accent5"/>
                </a:solidFill>
              </a:rPr>
              <a:t> для 26,3% студентів.</a:t>
            </a:r>
            <a:endParaRPr lang="ru-RU" sz="3200" dirty="0">
              <a:solidFill>
                <a:schemeClr val="accent5"/>
              </a:solidFill>
            </a:endParaRPr>
          </a:p>
        </p:txBody>
      </p:sp>
    </p:spTree>
    <p:extLst>
      <p:ext uri="{BB962C8B-B14F-4D97-AF65-F5344CB8AC3E}">
        <p14:creationId xmlns:p14="http://schemas.microsoft.com/office/powerpoint/2010/main" val="2784912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Диаграмма 10"/>
          <p:cNvGraphicFramePr/>
          <p:nvPr>
            <p:extLst>
              <p:ext uri="{D42A27DB-BD31-4B8C-83A1-F6EECF244321}">
                <p14:modId xmlns:p14="http://schemas.microsoft.com/office/powerpoint/2010/main" val="2806202070"/>
              </p:ext>
            </p:extLst>
          </p:nvPr>
        </p:nvGraphicFramePr>
        <p:xfrm>
          <a:off x="571499" y="719666"/>
          <a:ext cx="10791825"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5463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75" y="1008081"/>
            <a:ext cx="10010775" cy="4893647"/>
          </a:xfrm>
          <a:prstGeom prst="rect">
            <a:avLst/>
          </a:prstGeom>
        </p:spPr>
        <p:txBody>
          <a:bodyPr wrap="square">
            <a:spAutoFit/>
          </a:bodyPr>
          <a:lstStyle/>
          <a:p>
            <a:r>
              <a:rPr lang="uk-UA" sz="2400" b="1" dirty="0">
                <a:solidFill>
                  <a:schemeClr val="accent5"/>
                </a:solidFill>
              </a:rPr>
              <a:t>Найважливішими для сучасних студентів є такі характерні особливості навчального закладу</a:t>
            </a:r>
            <a:r>
              <a:rPr lang="uk-UA" sz="2400" dirty="0">
                <a:solidFill>
                  <a:schemeClr val="accent5"/>
                </a:solidFill>
              </a:rPr>
              <a:t>: </a:t>
            </a:r>
            <a:endParaRPr lang="ru-RU" sz="2400" dirty="0">
              <a:solidFill>
                <a:schemeClr val="accent5"/>
              </a:solidFill>
            </a:endParaRPr>
          </a:p>
          <a:p>
            <a:r>
              <a:rPr lang="uk-UA" sz="2400" i="1" dirty="0">
                <a:solidFill>
                  <a:schemeClr val="accent5"/>
                </a:solidFill>
              </a:rPr>
              <a:t>67,7% - наявність високопрофесійного професорсько-викладацького складу;</a:t>
            </a:r>
            <a:endParaRPr lang="ru-RU" sz="2400" dirty="0">
              <a:solidFill>
                <a:schemeClr val="accent5"/>
              </a:solidFill>
            </a:endParaRPr>
          </a:p>
          <a:p>
            <a:r>
              <a:rPr lang="uk-UA" sz="2400" i="1" dirty="0">
                <a:solidFill>
                  <a:schemeClr val="accent5"/>
                </a:solidFill>
              </a:rPr>
              <a:t>56,8% - можливість стажування за кордоном;</a:t>
            </a:r>
            <a:endParaRPr lang="ru-RU" sz="2400" dirty="0">
              <a:solidFill>
                <a:schemeClr val="accent5"/>
              </a:solidFill>
            </a:endParaRPr>
          </a:p>
          <a:p>
            <a:r>
              <a:rPr lang="uk-UA" sz="2400" i="1" dirty="0">
                <a:solidFill>
                  <a:schemeClr val="accent5"/>
                </a:solidFill>
              </a:rPr>
              <a:t>56,1% - демократичний стиль спілкування викладачів зі студентами</a:t>
            </a:r>
            <a:endParaRPr lang="ru-RU" sz="2400" dirty="0">
              <a:solidFill>
                <a:schemeClr val="accent5"/>
              </a:solidFill>
            </a:endParaRPr>
          </a:p>
          <a:p>
            <a:r>
              <a:rPr lang="uk-UA" sz="2400" i="1" dirty="0">
                <a:solidFill>
                  <a:schemeClr val="accent5"/>
                </a:solidFill>
              </a:rPr>
              <a:t>наявність гуртожитку;</a:t>
            </a:r>
            <a:endParaRPr lang="ru-RU" sz="2400" dirty="0">
              <a:solidFill>
                <a:schemeClr val="accent5"/>
              </a:solidFill>
            </a:endParaRPr>
          </a:p>
          <a:p>
            <a:r>
              <a:rPr lang="uk-UA" sz="2400" i="1" dirty="0">
                <a:solidFill>
                  <a:schemeClr val="accent5"/>
                </a:solidFill>
              </a:rPr>
              <a:t>55,1% - можливість проходити практику у провідних компаніях/органах влади;</a:t>
            </a:r>
            <a:endParaRPr lang="ru-RU" sz="2400" dirty="0">
              <a:solidFill>
                <a:schemeClr val="accent5"/>
              </a:solidFill>
            </a:endParaRPr>
          </a:p>
          <a:p>
            <a:r>
              <a:rPr lang="uk-UA" sz="2400" i="1" dirty="0">
                <a:solidFill>
                  <a:schemeClr val="accent5"/>
                </a:solidFill>
              </a:rPr>
              <a:t>53,2% - можливість безкоштовного додаткового вивчення іноземних мов;</a:t>
            </a:r>
            <a:endParaRPr lang="ru-RU" sz="2400" dirty="0">
              <a:solidFill>
                <a:schemeClr val="accent5"/>
              </a:solidFill>
            </a:endParaRPr>
          </a:p>
          <a:p>
            <a:r>
              <a:rPr lang="uk-UA" sz="2400" i="1" dirty="0">
                <a:solidFill>
                  <a:schemeClr val="accent5"/>
                </a:solidFill>
              </a:rPr>
              <a:t>52,2% - можливість навчатись на бюджетній основі (за держзамовленням).</a:t>
            </a:r>
            <a:endParaRPr lang="ru-RU" sz="2400" dirty="0">
              <a:solidFill>
                <a:schemeClr val="accent5"/>
              </a:solidFill>
            </a:endParaRPr>
          </a:p>
        </p:txBody>
      </p:sp>
    </p:spTree>
    <p:extLst>
      <p:ext uri="{BB962C8B-B14F-4D97-AF65-F5344CB8AC3E}">
        <p14:creationId xmlns:p14="http://schemas.microsoft.com/office/powerpoint/2010/main" val="1614187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8811" y="534616"/>
            <a:ext cx="10552014" cy="4770537"/>
          </a:xfrm>
          <a:prstGeom prst="rect">
            <a:avLst/>
          </a:prstGeom>
        </p:spPr>
        <p:txBody>
          <a:bodyPr wrap="square">
            <a:spAutoFit/>
          </a:bodyPr>
          <a:lstStyle/>
          <a:p>
            <a:pPr algn="ctr"/>
            <a:r>
              <a:rPr lang="ru-RU" sz="1600" b="1" dirty="0" err="1" smtClean="0">
                <a:solidFill>
                  <a:schemeClr val="accent5"/>
                </a:solidFill>
                <a:latin typeface="Calibri" panose="020F0502020204030204" pitchFamily="34" charset="0"/>
                <a:ea typeface="Calibri" panose="020F0502020204030204" pitchFamily="34" charset="0"/>
                <a:cs typeface="Times New Roman" panose="02020603050405020304" pitchFamily="18" charset="0"/>
              </a:rPr>
              <a:t>Усього</a:t>
            </a:r>
            <a:r>
              <a:rPr lang="ru-RU" sz="1600" b="1"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rPr>
              <a:t> 15</a:t>
            </a:r>
            <a:r>
              <a:rPr lang="uk-UA" sz="1600" b="1"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33</a:t>
            </a:r>
            <a:r>
              <a:rPr lang="ru-RU" sz="1600" b="1"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b="1"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заповнен</a:t>
            </a:r>
            <a:r>
              <a:rPr lang="uk-UA" sz="1600" b="1"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их</a:t>
            </a:r>
            <a:r>
              <a:rPr lang="ru-RU" sz="1600" b="1"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b="1"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rPr>
              <a:t>анкет</a:t>
            </a:r>
          </a:p>
          <a:p>
            <a:pPr algn="ctr"/>
            <a:endParaRPr lang="ru-RU" sz="1600" b="1"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endParaRPr lang="ru-RU" sz="1600"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r>
              <a:rPr lang="ru-RU" sz="1600"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rPr>
              <a:t>З них:</a:t>
            </a:r>
            <a:endPar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28</a:t>
            </a:r>
            <a:r>
              <a:rPr lang="uk-UA"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8</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Навчально-науковий</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інститут</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комп'ютерних</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інформаційних</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технологій</a:t>
            </a:r>
            <a:endPar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235 - Факультет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лінгвістики</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та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соціальних</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комунікацій</a:t>
            </a:r>
            <a:endPar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207 - Факультет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міжнародних</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відносин</a:t>
            </a:r>
            <a:endPar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13</a:t>
            </a:r>
            <a:r>
              <a:rPr lang="uk-UA"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8</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 Факультет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економіки</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та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бізнес</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адміністрування</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p>
          <a:p>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105 -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Юридичний</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факультет</a:t>
            </a:r>
          </a:p>
          <a:p>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103 -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Навчально-науковий</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інститут</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аеронавігації</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електроніки</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та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телекомунікацій</a:t>
            </a:r>
            <a:endPar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98 </a:t>
            </a:r>
            <a:r>
              <a:rPr lang="ru-RU" sz="1600"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Факультет транспорту, менеджменту і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логістики</a:t>
            </a:r>
            <a:endPar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9</a:t>
            </a:r>
            <a:r>
              <a:rPr lang="uk-UA"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7</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Навчально-науковий</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аерокосмічний</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інститут</a:t>
            </a:r>
            <a:endPar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r>
              <a:rPr lang="ru-RU" sz="1600"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rPr>
              <a:t>96 </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Факультет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екологічної</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безпеки</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інженерії</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та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технологій</a:t>
            </a:r>
            <a:endPar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r>
              <a:rPr lang="ru-RU" sz="1600"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rPr>
              <a:t>74 -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Навчально-науковий</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інститут</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інформаційно-діагностичних</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систем</a:t>
            </a:r>
          </a:p>
          <a:p>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48 </a:t>
            </a:r>
            <a:r>
              <a:rPr lang="ru-RU" sz="1600"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Факультет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архітектури</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будівництва</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та дизайну</a:t>
            </a:r>
          </a:p>
          <a:p>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35 </a:t>
            </a:r>
            <a:r>
              <a:rPr lang="ru-RU" sz="1600"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Кафедра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військової</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підготовки</a:t>
            </a:r>
            <a:endPar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3 </a:t>
            </a:r>
            <a:r>
              <a:rPr lang="ru-RU" sz="1600"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Інститут</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ІКАО</a:t>
            </a:r>
          </a:p>
          <a:p>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3 </a:t>
            </a:r>
            <a:r>
              <a:rPr lang="ru-RU" sz="1600"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Інститут</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новітніх</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технологій</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та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лідерства</a:t>
            </a:r>
            <a:endPar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r>
              <a:rPr lang="ru-RU" sz="1600" dirty="0" smtClean="0">
                <a:solidFill>
                  <a:schemeClr val="accent5"/>
                </a:solidFill>
                <a:latin typeface="Calibri" panose="020F0502020204030204" pitchFamily="34" charset="0"/>
                <a:ea typeface="Calibri" panose="020F0502020204030204" pitchFamily="34" charset="0"/>
                <a:cs typeface="Times New Roman" panose="02020603050405020304" pitchFamily="18" charset="0"/>
              </a:rPr>
              <a:t>3 -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Навчально-науковий</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інститут</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інноваційних</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освітніх</a:t>
            </a:r>
            <a:r>
              <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rPr>
              <a:t> </a:t>
            </a:r>
            <a:r>
              <a:rPr lang="ru-RU" sz="16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технологій</a:t>
            </a:r>
            <a:endParaRPr lang="ru-RU" sz="16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2390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p:nvPr>
            <p:extLst>
              <p:ext uri="{D42A27DB-BD31-4B8C-83A1-F6EECF244321}">
                <p14:modId xmlns:p14="http://schemas.microsoft.com/office/powerpoint/2010/main" val="3360516131"/>
              </p:ext>
            </p:extLst>
          </p:nvPr>
        </p:nvGraphicFramePr>
        <p:xfrm>
          <a:off x="361951" y="228600"/>
          <a:ext cx="11496674" cy="62960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596275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04901" y="1207559"/>
            <a:ext cx="9420224" cy="4524315"/>
          </a:xfrm>
          <a:prstGeom prst="rect">
            <a:avLst/>
          </a:prstGeom>
        </p:spPr>
        <p:txBody>
          <a:bodyPr wrap="square">
            <a:spAutoFit/>
          </a:bodyPr>
          <a:lstStyle/>
          <a:p>
            <a:r>
              <a:rPr lang="uk-UA" sz="2400" b="1" dirty="0">
                <a:solidFill>
                  <a:schemeClr val="accent5"/>
                </a:solidFill>
              </a:rPr>
              <a:t>Найефективнішими заходами по залученню абітурієнтів до навчання у Національному авіаційному університеті </a:t>
            </a:r>
            <a:r>
              <a:rPr lang="uk-UA" sz="2400" dirty="0">
                <a:solidFill>
                  <a:schemeClr val="accent5"/>
                </a:solidFill>
              </a:rPr>
              <a:t>студенти назвали:</a:t>
            </a:r>
            <a:endParaRPr lang="ru-RU" sz="2400" dirty="0">
              <a:solidFill>
                <a:schemeClr val="accent5"/>
              </a:solidFill>
            </a:endParaRPr>
          </a:p>
          <a:p>
            <a:r>
              <a:rPr lang="uk-UA" sz="2400" i="1" dirty="0">
                <a:solidFill>
                  <a:schemeClr val="accent5"/>
                </a:solidFill>
              </a:rPr>
              <a:t>51,1% - дні відкритих дверей в Університеті;</a:t>
            </a:r>
            <a:endParaRPr lang="ru-RU" sz="2400" dirty="0">
              <a:solidFill>
                <a:schemeClr val="accent5"/>
              </a:solidFill>
            </a:endParaRPr>
          </a:p>
          <a:p>
            <a:r>
              <a:rPr lang="uk-UA" sz="2400" i="1" dirty="0">
                <a:solidFill>
                  <a:schemeClr val="accent5"/>
                </a:solidFill>
              </a:rPr>
              <a:t>45,1% - розміщення інформації у групах в соціальних мережах;</a:t>
            </a:r>
            <a:endParaRPr lang="ru-RU" sz="2400" dirty="0">
              <a:solidFill>
                <a:schemeClr val="accent5"/>
              </a:solidFill>
            </a:endParaRPr>
          </a:p>
          <a:p>
            <a:r>
              <a:rPr lang="uk-UA" sz="2400" i="1" dirty="0">
                <a:solidFill>
                  <a:schemeClr val="accent5"/>
                </a:solidFill>
              </a:rPr>
              <a:t>43,1% - спілкування працівників Університету з абітурієнтами на освітніх виставках;</a:t>
            </a:r>
            <a:endParaRPr lang="ru-RU" sz="2400" dirty="0">
              <a:solidFill>
                <a:schemeClr val="accent5"/>
              </a:solidFill>
            </a:endParaRPr>
          </a:p>
          <a:p>
            <a:r>
              <a:rPr lang="uk-UA" sz="2400" i="1" dirty="0">
                <a:solidFill>
                  <a:schemeClr val="accent5"/>
                </a:solidFill>
              </a:rPr>
              <a:t>39,4% - зустрічі викладачів НАУ із старшокласниками у школах;</a:t>
            </a:r>
            <a:endParaRPr lang="ru-RU" sz="2400" dirty="0">
              <a:solidFill>
                <a:schemeClr val="accent5"/>
              </a:solidFill>
            </a:endParaRPr>
          </a:p>
          <a:p>
            <a:r>
              <a:rPr lang="uk-UA" sz="2400" i="1" dirty="0">
                <a:solidFill>
                  <a:schemeClr val="accent5"/>
                </a:solidFill>
              </a:rPr>
              <a:t>38% - підготовчі курси;</a:t>
            </a:r>
            <a:endParaRPr lang="ru-RU" sz="2400" dirty="0">
              <a:solidFill>
                <a:schemeClr val="accent5"/>
              </a:solidFill>
            </a:endParaRPr>
          </a:p>
          <a:p>
            <a:r>
              <a:rPr lang="uk-UA" sz="2400" i="1" dirty="0">
                <a:solidFill>
                  <a:schemeClr val="accent5"/>
                </a:solidFill>
              </a:rPr>
              <a:t>38% - розміщення фільмів про Університет на </a:t>
            </a:r>
            <a:r>
              <a:rPr lang="uk-UA" sz="2400" i="1" dirty="0" err="1">
                <a:solidFill>
                  <a:schemeClr val="accent5"/>
                </a:solidFill>
              </a:rPr>
              <a:t>відеосервісах</a:t>
            </a:r>
            <a:r>
              <a:rPr lang="uk-UA" sz="2400" i="1" dirty="0">
                <a:solidFill>
                  <a:schemeClr val="accent5"/>
                </a:solidFill>
              </a:rPr>
              <a:t> (</a:t>
            </a:r>
            <a:r>
              <a:rPr lang="uk-UA" sz="2400" i="1" dirty="0" err="1">
                <a:solidFill>
                  <a:schemeClr val="accent5"/>
                </a:solidFill>
              </a:rPr>
              <a:t>YouTube</a:t>
            </a:r>
            <a:r>
              <a:rPr lang="uk-UA" sz="2400" i="1" dirty="0">
                <a:solidFill>
                  <a:schemeClr val="accent5"/>
                </a:solidFill>
              </a:rPr>
              <a:t>);</a:t>
            </a:r>
            <a:endParaRPr lang="ru-RU" sz="2400" dirty="0">
              <a:solidFill>
                <a:schemeClr val="accent5"/>
              </a:solidFill>
            </a:endParaRPr>
          </a:p>
          <a:p>
            <a:r>
              <a:rPr lang="uk-UA" sz="2400" i="1" dirty="0">
                <a:solidFill>
                  <a:schemeClr val="accent5"/>
                </a:solidFill>
              </a:rPr>
              <a:t>31% - розміщення інформації на сайті Університету.</a:t>
            </a:r>
            <a:endParaRPr lang="ru-RU" sz="2400" dirty="0">
              <a:solidFill>
                <a:schemeClr val="accent5"/>
              </a:solidFill>
            </a:endParaRPr>
          </a:p>
        </p:txBody>
      </p:sp>
    </p:spTree>
    <p:extLst>
      <p:ext uri="{BB962C8B-B14F-4D97-AF65-F5344CB8AC3E}">
        <p14:creationId xmlns:p14="http://schemas.microsoft.com/office/powerpoint/2010/main" val="1616325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a:graphicFrameLocks/>
          </p:cNvGraphicFramePr>
          <p:nvPr>
            <p:extLst>
              <p:ext uri="{D42A27DB-BD31-4B8C-83A1-F6EECF244321}">
                <p14:modId xmlns:p14="http://schemas.microsoft.com/office/powerpoint/2010/main" val="2649670822"/>
              </p:ext>
            </p:extLst>
          </p:nvPr>
        </p:nvGraphicFramePr>
        <p:xfrm>
          <a:off x="542925" y="652991"/>
          <a:ext cx="108585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1913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81149" y="1590505"/>
            <a:ext cx="8658225" cy="2677656"/>
          </a:xfrm>
          <a:prstGeom prst="rect">
            <a:avLst/>
          </a:prstGeom>
        </p:spPr>
        <p:txBody>
          <a:bodyPr wrap="square">
            <a:spAutoFit/>
          </a:bodyPr>
          <a:lstStyle/>
          <a:p>
            <a:r>
              <a:rPr lang="uk-UA" sz="2800" i="1" dirty="0">
                <a:solidFill>
                  <a:schemeClr val="accent5"/>
                </a:solidFill>
              </a:rPr>
              <a:t>Більше половини</a:t>
            </a:r>
            <a:r>
              <a:rPr lang="uk-UA" sz="2800" dirty="0">
                <a:solidFill>
                  <a:schemeClr val="accent5"/>
                </a:solidFill>
              </a:rPr>
              <a:t> (54,6%) опитаних </a:t>
            </a:r>
            <a:r>
              <a:rPr lang="uk-UA" sz="2800" b="1" dirty="0">
                <a:solidFill>
                  <a:schemeClr val="accent5"/>
                </a:solidFill>
              </a:rPr>
              <a:t>схильні порекомендувати комусь із знайомих абітурієнтів подати документи до Національного авіаційного університету. </a:t>
            </a:r>
            <a:endParaRPr lang="ru-RU" sz="2800" dirty="0">
              <a:solidFill>
                <a:schemeClr val="accent5"/>
              </a:solidFill>
            </a:endParaRPr>
          </a:p>
          <a:p>
            <a:r>
              <a:rPr lang="uk-UA" sz="2800" i="1" dirty="0">
                <a:solidFill>
                  <a:schemeClr val="accent5"/>
                </a:solidFill>
              </a:rPr>
              <a:t>32,2% не мають однозначної відповіді на це питання, а 13,2% схильні не надавати таких рекомендацій.</a:t>
            </a:r>
            <a:endParaRPr lang="ru-RU" sz="2800" dirty="0">
              <a:solidFill>
                <a:schemeClr val="accent5"/>
              </a:solidFill>
            </a:endParaRPr>
          </a:p>
        </p:txBody>
      </p:sp>
    </p:spTree>
    <p:extLst>
      <p:ext uri="{BB962C8B-B14F-4D97-AF65-F5344CB8AC3E}">
        <p14:creationId xmlns:p14="http://schemas.microsoft.com/office/powerpoint/2010/main" val="4132644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Диаграмма 3"/>
          <p:cNvGraphicFramePr/>
          <p:nvPr>
            <p:extLst>
              <p:ext uri="{D42A27DB-BD31-4B8C-83A1-F6EECF244321}">
                <p14:modId xmlns:p14="http://schemas.microsoft.com/office/powerpoint/2010/main" val="936748732"/>
              </p:ext>
            </p:extLst>
          </p:nvPr>
        </p:nvGraphicFramePr>
        <p:xfrm>
          <a:off x="523875" y="719666"/>
          <a:ext cx="11001375"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59998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1025" y="1082493"/>
            <a:ext cx="10544175" cy="4411336"/>
          </a:xfrm>
          <a:prstGeom prst="rect">
            <a:avLst/>
          </a:prstGeom>
        </p:spPr>
        <p:txBody>
          <a:bodyPr wrap="square">
            <a:spAutoFit/>
          </a:bodyPr>
          <a:lstStyle/>
          <a:p>
            <a:r>
              <a:rPr lang="uk-UA" sz="2000" dirty="0">
                <a:solidFill>
                  <a:schemeClr val="accent5"/>
                </a:solidFill>
              </a:rPr>
              <a:t>69,2% вважають, що </a:t>
            </a:r>
            <a:r>
              <a:rPr lang="uk-UA" sz="2000" b="1" dirty="0">
                <a:solidFill>
                  <a:schemeClr val="accent5"/>
                </a:solidFill>
              </a:rPr>
              <a:t>студенти вступають до закладу вищої освіти з метою</a:t>
            </a:r>
            <a:r>
              <a:rPr lang="uk-UA" sz="2000" dirty="0">
                <a:solidFill>
                  <a:schemeClr val="accent5"/>
                </a:solidFill>
              </a:rPr>
              <a:t> </a:t>
            </a:r>
            <a:r>
              <a:rPr lang="uk-UA" sz="2000" i="1" dirty="0">
                <a:solidFill>
                  <a:schemeClr val="accent5"/>
                </a:solidFill>
              </a:rPr>
              <a:t>стати кваліфікованим фахівцем, отримати ґрунтовні знання зі своєї спеціальності</a:t>
            </a:r>
            <a:r>
              <a:rPr lang="uk-UA" sz="2000" dirty="0">
                <a:solidFill>
                  <a:schemeClr val="accent5"/>
                </a:solidFill>
              </a:rPr>
              <a:t>, </a:t>
            </a:r>
            <a:r>
              <a:rPr lang="uk-UA" sz="2000" i="1" dirty="0">
                <a:solidFill>
                  <a:schemeClr val="accent5"/>
                </a:solidFill>
              </a:rPr>
              <a:t>38,9% - пройти стажування і набути можливості кар’єрного зростання, 30,7% - вважають що це один зі способів формування різнобічно розвинутої особистості.</a:t>
            </a:r>
            <a:endParaRPr lang="ru-RU" sz="2000" dirty="0">
              <a:solidFill>
                <a:schemeClr val="accent5"/>
              </a:solidFill>
            </a:endParaRPr>
          </a:p>
          <a:p>
            <a:r>
              <a:rPr lang="uk-UA" sz="2000" dirty="0">
                <a:solidFill>
                  <a:schemeClr val="accent5"/>
                </a:solidFill>
              </a:rPr>
              <a:t> </a:t>
            </a:r>
            <a:endParaRPr lang="ru-RU" sz="2000" dirty="0">
              <a:solidFill>
                <a:schemeClr val="accent5"/>
              </a:solidFill>
            </a:endParaRPr>
          </a:p>
          <a:p>
            <a:r>
              <a:rPr lang="uk-UA" sz="2000" dirty="0">
                <a:solidFill>
                  <a:schemeClr val="accent5"/>
                </a:solidFill>
              </a:rPr>
              <a:t>Разом з тим, </a:t>
            </a:r>
            <a:r>
              <a:rPr lang="uk-UA" sz="2000" i="1" dirty="0">
                <a:solidFill>
                  <a:schemeClr val="accent5"/>
                </a:solidFill>
              </a:rPr>
              <a:t>58% вважають, що студенти вступають до закладу вищої освіти просто для того, щоб отримати диплом про вищу освіту, 37,9% - під впливом бажання батьків, 32,6% - необхідність отримати відстрочку від армії.</a:t>
            </a:r>
            <a:endParaRPr lang="ru-RU" sz="2000" dirty="0">
              <a:solidFill>
                <a:schemeClr val="accent5"/>
              </a:solidFill>
            </a:endParaRPr>
          </a:p>
          <a:p>
            <a:r>
              <a:rPr lang="uk-UA" sz="2000" dirty="0">
                <a:solidFill>
                  <a:schemeClr val="accent5"/>
                </a:solidFill>
              </a:rPr>
              <a:t> </a:t>
            </a:r>
            <a:endParaRPr lang="ru-RU" sz="2000" dirty="0">
              <a:solidFill>
                <a:schemeClr val="accent5"/>
              </a:solidFill>
            </a:endParaRPr>
          </a:p>
          <a:p>
            <a:r>
              <a:rPr lang="uk-UA" sz="2000" dirty="0">
                <a:solidFill>
                  <a:schemeClr val="accent5"/>
                </a:solidFill>
              </a:rPr>
              <a:t>Більше того, </a:t>
            </a:r>
            <a:r>
              <a:rPr lang="uk-UA" sz="2000" i="1" dirty="0">
                <a:solidFill>
                  <a:schemeClr val="accent5"/>
                </a:solidFill>
              </a:rPr>
              <a:t>26,9% вважають, що студенти вступають до закладу вищої освіти тому що зараз усі після школи йдуть навчатись, 19,1% - для спілкування з ровесниками та 13,4% тому що після школи більше немає чим зайнятись.</a:t>
            </a:r>
            <a:endParaRPr lang="ru-RU" sz="2000" dirty="0">
              <a:solidFill>
                <a:schemeClr val="accent5"/>
              </a:solidFill>
            </a:endParaRPr>
          </a:p>
          <a:p>
            <a:pPr marL="228600">
              <a:lnSpc>
                <a:spcPct val="107000"/>
              </a:lnSpc>
              <a:spcAft>
                <a:spcPts val="0"/>
              </a:spcAft>
            </a:pPr>
            <a:endParaRPr lang="ru-RU" sz="2400" b="1" dirty="0" smtClean="0">
              <a:solidFill>
                <a:schemeClr val="accent5"/>
              </a:solidFill>
              <a:latin typeface="Arial Black" panose="020B0A04020102020204" pitchFamily="34" charset="0"/>
              <a:ea typeface="Times New Roman" panose="02020603050405020304" pitchFamily="18" charset="0"/>
              <a:cs typeface="Times New Roman" panose="02020603050405020304" pitchFamily="18" charset="0"/>
            </a:endParaRPr>
          </a:p>
          <a:p>
            <a:pPr marL="228600">
              <a:lnSpc>
                <a:spcPct val="107000"/>
              </a:lnSpc>
              <a:spcAft>
                <a:spcPts val="0"/>
              </a:spcAft>
            </a:pPr>
            <a:endParaRPr lang="uk-UA" sz="1600" b="1" dirty="0">
              <a:solidFill>
                <a:schemeClr val="accent5"/>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9362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p:nvPr>
            <p:extLst>
              <p:ext uri="{D42A27DB-BD31-4B8C-83A1-F6EECF244321}">
                <p14:modId xmlns:p14="http://schemas.microsoft.com/office/powerpoint/2010/main" val="2726542191"/>
              </p:ext>
            </p:extLst>
          </p:nvPr>
        </p:nvGraphicFramePr>
        <p:xfrm>
          <a:off x="495300" y="719666"/>
          <a:ext cx="110109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552326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00200" y="1256042"/>
            <a:ext cx="8439150" cy="4401205"/>
          </a:xfrm>
          <a:prstGeom prst="rect">
            <a:avLst/>
          </a:prstGeom>
        </p:spPr>
        <p:txBody>
          <a:bodyPr wrap="square">
            <a:spAutoFit/>
          </a:bodyPr>
          <a:lstStyle/>
          <a:p>
            <a:r>
              <a:rPr lang="uk-UA" sz="2800" b="1" dirty="0">
                <a:solidFill>
                  <a:schemeClr val="accent5"/>
                </a:solidFill>
              </a:rPr>
              <a:t>Ці результати свідчать, що студенти 1 курсу Національного авіаційного університету  усвідомлюють неоднорідність студентства в Україні як соціальної групи</a:t>
            </a:r>
            <a:r>
              <a:rPr lang="uk-UA" sz="2800" b="1" dirty="0" smtClean="0">
                <a:solidFill>
                  <a:schemeClr val="accent5"/>
                </a:solidFill>
              </a:rPr>
              <a:t>.</a:t>
            </a:r>
          </a:p>
          <a:p>
            <a:endParaRPr lang="ru-RU" sz="2800" dirty="0">
              <a:solidFill>
                <a:schemeClr val="accent5"/>
              </a:solidFill>
            </a:endParaRPr>
          </a:p>
          <a:p>
            <a:r>
              <a:rPr lang="uk-UA" sz="2800" b="1" i="1" dirty="0">
                <a:solidFill>
                  <a:schemeClr val="accent5"/>
                </a:solidFill>
              </a:rPr>
              <a:t>У цьому контексті наочним є порівняння уявлень про те які мають бути сучасні студенти в Україні та наскільки цьому образу відповідають студенти Національного авіаційного університету.</a:t>
            </a:r>
            <a:endParaRPr lang="ru-RU" sz="2800" dirty="0">
              <a:solidFill>
                <a:schemeClr val="accent5"/>
              </a:solidFill>
            </a:endParaRPr>
          </a:p>
        </p:txBody>
      </p:sp>
    </p:spTree>
    <p:extLst>
      <p:ext uri="{BB962C8B-B14F-4D97-AF65-F5344CB8AC3E}">
        <p14:creationId xmlns:p14="http://schemas.microsoft.com/office/powerpoint/2010/main" val="3465278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4380" y="581939"/>
            <a:ext cx="10193020" cy="4752070"/>
          </a:xfrm>
          <a:prstGeom prst="rect">
            <a:avLst/>
          </a:prstGeom>
        </p:spPr>
        <p:txBody>
          <a:bodyPr wrap="square">
            <a:spAutoFit/>
          </a:bodyPr>
          <a:lstStyle/>
          <a:p>
            <a:r>
              <a:rPr lang="uk-UA" sz="2000" dirty="0">
                <a:solidFill>
                  <a:schemeClr val="accent5"/>
                </a:solidFill>
              </a:rPr>
              <a:t>Так</a:t>
            </a:r>
            <a:r>
              <a:rPr lang="uk-UA" sz="2000" b="1" dirty="0">
                <a:solidFill>
                  <a:schemeClr val="accent5"/>
                </a:solidFill>
              </a:rPr>
              <a:t>, основними характеристиками, які повинні бути притаманними сучасному студенту в Україні</a:t>
            </a:r>
            <a:r>
              <a:rPr lang="uk-UA" sz="2000" dirty="0">
                <a:solidFill>
                  <a:schemeClr val="accent5"/>
                </a:solidFill>
              </a:rPr>
              <a:t> є:</a:t>
            </a:r>
            <a:endParaRPr lang="ru-RU" sz="2000" dirty="0">
              <a:solidFill>
                <a:schemeClr val="accent5"/>
              </a:solidFill>
            </a:endParaRPr>
          </a:p>
          <a:p>
            <a:r>
              <a:rPr lang="uk-UA" sz="2000" i="1" dirty="0">
                <a:solidFill>
                  <a:schemeClr val="accent5"/>
                </a:solidFill>
              </a:rPr>
              <a:t>53,2% - намагається ґрунтовно вивчати усі предмети, щоб отримати диплом з відзнакою;</a:t>
            </a:r>
            <a:endParaRPr lang="ru-RU" sz="2000" dirty="0">
              <a:solidFill>
                <a:schemeClr val="accent5"/>
              </a:solidFill>
            </a:endParaRPr>
          </a:p>
          <a:p>
            <a:r>
              <a:rPr lang="uk-UA" sz="2000" i="1" dirty="0">
                <a:solidFill>
                  <a:schemeClr val="accent5"/>
                </a:solidFill>
              </a:rPr>
              <a:t>45% - самостійно здобуває додаткові фахові знання зі своєї спеціальності;</a:t>
            </a:r>
            <a:endParaRPr lang="ru-RU" sz="2000" dirty="0">
              <a:solidFill>
                <a:schemeClr val="accent5"/>
              </a:solidFill>
            </a:endParaRPr>
          </a:p>
          <a:p>
            <a:r>
              <a:rPr lang="uk-UA" sz="2000" i="1" dirty="0">
                <a:solidFill>
                  <a:schemeClr val="accent5"/>
                </a:solidFill>
              </a:rPr>
              <a:t>44,6% - паралельно з навчанням здобуває досвід роботи.</a:t>
            </a:r>
            <a:endParaRPr lang="ru-RU" sz="2000" dirty="0">
              <a:solidFill>
                <a:schemeClr val="accent5"/>
              </a:solidFill>
            </a:endParaRPr>
          </a:p>
          <a:p>
            <a:r>
              <a:rPr lang="uk-UA" sz="2000" dirty="0">
                <a:solidFill>
                  <a:schemeClr val="accent5"/>
                </a:solidFill>
              </a:rPr>
              <a:t>При цьому </a:t>
            </a:r>
            <a:r>
              <a:rPr lang="uk-UA" sz="2000" b="1" dirty="0">
                <a:solidFill>
                  <a:schemeClr val="accent5"/>
                </a:solidFill>
              </a:rPr>
              <a:t>студенти Національного авіаційного університету вважають що серед їхніх колег</a:t>
            </a:r>
            <a:r>
              <a:rPr lang="uk-UA" sz="2000" dirty="0">
                <a:solidFill>
                  <a:schemeClr val="accent5"/>
                </a:solidFill>
              </a:rPr>
              <a:t>  </a:t>
            </a:r>
            <a:r>
              <a:rPr lang="uk-UA" sz="2000" i="1" dirty="0">
                <a:solidFill>
                  <a:schemeClr val="accent5"/>
                </a:solidFill>
              </a:rPr>
              <a:t>кількість тих, хто намагається ґрунтовно вивчати усі предмети, щоб отримати диплом з відзнакою  складає лише 30,6%, і лише 26,4% самостійно здобуває додаткові фахові знання зі своєї спеціальності.</a:t>
            </a:r>
            <a:endParaRPr lang="ru-RU" sz="2000" dirty="0">
              <a:solidFill>
                <a:schemeClr val="accent5"/>
              </a:solidFill>
            </a:endParaRPr>
          </a:p>
          <a:p>
            <a:r>
              <a:rPr lang="uk-UA" sz="2000" dirty="0">
                <a:solidFill>
                  <a:schemeClr val="accent5"/>
                </a:solidFill>
              </a:rPr>
              <a:t>А от характеристика </a:t>
            </a:r>
            <a:r>
              <a:rPr lang="uk-UA" sz="2000" i="1" dirty="0">
                <a:solidFill>
                  <a:schemeClr val="accent5"/>
                </a:solidFill>
              </a:rPr>
              <a:t>паралельно з навчанням здобуває досвід роботи</a:t>
            </a:r>
            <a:r>
              <a:rPr lang="uk-UA" sz="2000" dirty="0">
                <a:solidFill>
                  <a:schemeClr val="accent5"/>
                </a:solidFill>
              </a:rPr>
              <a:t>, на думку студентів, характерна для 40,7% їхніх колег. Також співвідносною  із бажаним рівнем є </a:t>
            </a:r>
            <a:r>
              <a:rPr lang="uk-UA" sz="2000" i="1" dirty="0">
                <a:solidFill>
                  <a:schemeClr val="accent5"/>
                </a:solidFill>
              </a:rPr>
              <a:t>активна участь у студентському самоврядуванні.</a:t>
            </a:r>
            <a:endParaRPr lang="ru-RU" sz="2000" dirty="0">
              <a:solidFill>
                <a:schemeClr val="accent5"/>
              </a:solidFill>
            </a:endParaRPr>
          </a:p>
          <a:p>
            <a:pPr marL="228600">
              <a:lnSpc>
                <a:spcPct val="107000"/>
              </a:lnSpc>
              <a:spcAft>
                <a:spcPts val="0"/>
              </a:spcAft>
            </a:pPr>
            <a:endParaRPr lang="ru-RU" sz="2000" dirty="0">
              <a:solidFill>
                <a:schemeClr val="accent5"/>
              </a:solidFill>
              <a:latin typeface="Arial Black" panose="020B0A04020102020204" pitchFamily="34" charset="0"/>
              <a:ea typeface="Calibri" panose="020F0502020204030204" pitchFamily="34" charset="0"/>
              <a:cs typeface="Times New Roman" panose="02020603050405020304" pitchFamily="18" charset="0"/>
            </a:endParaRPr>
          </a:p>
          <a:p>
            <a:pPr marL="228600">
              <a:lnSpc>
                <a:spcPct val="107000"/>
              </a:lnSpc>
              <a:spcAft>
                <a:spcPts val="0"/>
              </a:spcAft>
            </a:pPr>
            <a:r>
              <a:rPr lang="ru-RU" sz="2000" dirty="0">
                <a:solidFill>
                  <a:schemeClr val="accent5"/>
                </a:solidFill>
                <a:latin typeface="Arial Black" panose="020B0A04020102020204" pitchFamily="34" charset="0"/>
                <a:ea typeface="Times New Roman" panose="02020603050405020304" pitchFamily="18" charset="0"/>
                <a:cs typeface="Times New Roman" panose="02020603050405020304" pitchFamily="18" charset="0"/>
              </a:rPr>
              <a:t> </a:t>
            </a:r>
            <a:endParaRPr lang="ru-RU" sz="2000" dirty="0">
              <a:solidFill>
                <a:schemeClr val="accent5"/>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9225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2025" y="1301897"/>
            <a:ext cx="9715500" cy="4044184"/>
          </a:xfrm>
          <a:prstGeom prst="rect">
            <a:avLst/>
          </a:prstGeom>
        </p:spPr>
        <p:txBody>
          <a:bodyPr wrap="square">
            <a:spAutoFit/>
          </a:bodyPr>
          <a:lstStyle/>
          <a:p>
            <a:pPr indent="450215" algn="just">
              <a:lnSpc>
                <a:spcPct val="107000"/>
              </a:lnSpc>
              <a:spcAft>
                <a:spcPts val="0"/>
              </a:spcAft>
            </a:pPr>
            <a:r>
              <a:rPr lang="uk-UA" sz="2000"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Основними ж </a:t>
            </a:r>
            <a:r>
              <a:rPr lang="uk-UA" sz="2000" b="1"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характеристиками, які є притаманними пересічному студенту Національного авіаційного університету</a:t>
            </a:r>
            <a:r>
              <a:rPr lang="uk-UA" sz="2000"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 є:</a:t>
            </a:r>
            <a:endPar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sz="2000" i="1"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53,4% - навчається рівно з тією віддачою, щоби просто не відрахували з </a:t>
            </a:r>
            <a:r>
              <a:rPr lang="uk-UA" sz="2000" i="1" dirty="0" smtClean="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університету;</a:t>
            </a:r>
            <a:endPar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sz="2000" i="1"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48% - вивчає лише той матеріал, який необхідний для отримання стипендії.</a:t>
            </a:r>
            <a:endPar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uk-UA" sz="2000" b="1"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Значно менше, ніж мали б, студенти Національного авіаційного університету</a:t>
            </a:r>
            <a:r>
              <a:rPr lang="uk-UA" sz="2000"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 на їх думку, </a:t>
            </a:r>
            <a:r>
              <a:rPr lang="uk-UA" sz="2000" i="1"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відвідують тренінги спрямовані на особистісне зростання, беруть активну участь у суспільно-політичному й громадському житті країни, відвідують додаткові заняття, спрямовані на досконале вивчення іноземних мов, ведуть здоровий спосіб життя, займаються фізкультурою і спортом, розвивають контакти із закордонними колегами-ровесниками, поглиблено займаються науковою діяльністю, цікавляться останніми новинами в Україні і в світі.</a:t>
            </a:r>
            <a:endParaRPr lang="ru-RU" sz="16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5653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57349" y="1916397"/>
            <a:ext cx="8886825" cy="3934603"/>
          </a:xfrm>
          <a:prstGeom prst="rect">
            <a:avLst/>
          </a:prstGeom>
        </p:spPr>
        <p:txBody>
          <a:bodyPr wrap="square">
            <a:spAutoFit/>
          </a:bodyPr>
          <a:lstStyle/>
          <a:p>
            <a:r>
              <a:rPr lang="uk-UA" sz="2800" b="1" dirty="0">
                <a:solidFill>
                  <a:schemeClr val="accent5"/>
                </a:solidFill>
              </a:rPr>
              <a:t>Найбільш важливими можливостями для студентів</a:t>
            </a:r>
            <a:r>
              <a:rPr lang="uk-UA" sz="2800" dirty="0">
                <a:solidFill>
                  <a:schemeClr val="accent5"/>
                </a:solidFill>
              </a:rPr>
              <a:t> у Національному авіаційному  університеті є </a:t>
            </a:r>
            <a:r>
              <a:rPr lang="uk-UA" sz="2800" i="1" dirty="0">
                <a:solidFill>
                  <a:schemeClr val="accent5"/>
                </a:solidFill>
              </a:rPr>
              <a:t>застосування сучасних інформаційних технологій у навчальному процесі (64,3%) та вільна мережа </a:t>
            </a:r>
            <a:r>
              <a:rPr lang="uk-UA" sz="2800" i="1" dirty="0" err="1">
                <a:solidFill>
                  <a:schemeClr val="accent5"/>
                </a:solidFill>
              </a:rPr>
              <a:t>Wi-Fi</a:t>
            </a:r>
            <a:r>
              <a:rPr lang="uk-UA" sz="2800" i="1" dirty="0">
                <a:solidFill>
                  <a:schemeClr val="accent5"/>
                </a:solidFill>
              </a:rPr>
              <a:t> (62,6%), а також наявність їдальні, кафе (56,5%) та наявність гуртожитку (55,2%)</a:t>
            </a:r>
            <a:r>
              <a:rPr lang="uk-UA" sz="2800" dirty="0">
                <a:solidFill>
                  <a:schemeClr val="accent5"/>
                </a:solidFill>
              </a:rPr>
              <a:t>. </a:t>
            </a:r>
            <a:endParaRPr lang="ru-RU" sz="2800" dirty="0">
              <a:solidFill>
                <a:schemeClr val="accent5"/>
              </a:solidFill>
            </a:endParaRPr>
          </a:p>
          <a:p>
            <a:r>
              <a:rPr lang="uk-UA" sz="2800" dirty="0">
                <a:solidFill>
                  <a:schemeClr val="accent5"/>
                </a:solidFill>
              </a:rPr>
              <a:t>Інші варіанти відповідей обрали менше половини студентів.</a:t>
            </a:r>
            <a:endParaRPr lang="ru-RU" sz="2800" dirty="0">
              <a:solidFill>
                <a:schemeClr val="accent5"/>
              </a:solidFill>
            </a:endParaRPr>
          </a:p>
          <a:p>
            <a:pPr>
              <a:lnSpc>
                <a:spcPct val="107000"/>
              </a:lnSpc>
              <a:spcAft>
                <a:spcPts val="800"/>
              </a:spcAft>
            </a:pPr>
            <a:r>
              <a:rPr lang="ru-RU" sz="24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80815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p:nvPr>
            <p:extLst>
              <p:ext uri="{D42A27DB-BD31-4B8C-83A1-F6EECF244321}">
                <p14:modId xmlns:p14="http://schemas.microsoft.com/office/powerpoint/2010/main" val="3764504271"/>
              </p:ext>
            </p:extLst>
          </p:nvPr>
        </p:nvGraphicFramePr>
        <p:xfrm>
          <a:off x="647699" y="719666"/>
          <a:ext cx="11039475"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47287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38224" y="1301740"/>
            <a:ext cx="10144125" cy="2554545"/>
          </a:xfrm>
          <a:prstGeom prst="rect">
            <a:avLst/>
          </a:prstGeom>
        </p:spPr>
        <p:txBody>
          <a:bodyPr wrap="square">
            <a:spAutoFit/>
          </a:bodyPr>
          <a:lstStyle/>
          <a:p>
            <a:r>
              <a:rPr lang="uk-UA" sz="2000" dirty="0">
                <a:solidFill>
                  <a:schemeClr val="accent5"/>
                </a:solidFill>
                <a:latin typeface="Times New Roman" panose="02020603050405020304" pitchFamily="18" charset="0"/>
                <a:ea typeface="Times New Roman" panose="02020603050405020304" pitchFamily="18" charset="0"/>
              </a:rPr>
              <a:t>У цьому контексті важливим є також </a:t>
            </a:r>
            <a:r>
              <a:rPr lang="uk-UA" sz="2000" b="1" dirty="0">
                <a:solidFill>
                  <a:schemeClr val="accent5"/>
                </a:solidFill>
                <a:latin typeface="Times New Roman" panose="02020603050405020304" pitchFamily="18" charset="0"/>
                <a:ea typeface="Times New Roman" panose="02020603050405020304" pitchFamily="18" charset="0"/>
              </a:rPr>
              <a:t>порівняння бажаних особистих якостей сучасного студента з пересічним студентом Національного авіаційного університету</a:t>
            </a:r>
            <a:r>
              <a:rPr lang="uk-UA" sz="2000" dirty="0">
                <a:solidFill>
                  <a:schemeClr val="accent5"/>
                </a:solidFill>
                <a:latin typeface="Times New Roman" panose="02020603050405020304" pitchFamily="18" charset="0"/>
                <a:ea typeface="Times New Roman" panose="02020603050405020304" pitchFamily="18" charset="0"/>
              </a:rPr>
              <a:t>. Співвідносний рівень можна зафіксувати лише стосовно такої якості як «</a:t>
            </a:r>
            <a:r>
              <a:rPr lang="uk-UA" sz="2000" i="1" dirty="0">
                <a:solidFill>
                  <a:schemeClr val="accent5"/>
                </a:solidFill>
                <a:latin typeface="Times New Roman" panose="02020603050405020304" pitchFamily="18" charset="0"/>
                <a:ea typeface="Times New Roman" panose="02020603050405020304" pitchFamily="18" charset="0"/>
              </a:rPr>
              <a:t>товариськість» </a:t>
            </a:r>
            <a:r>
              <a:rPr lang="uk-UA" sz="2000" dirty="0">
                <a:solidFill>
                  <a:schemeClr val="accent5"/>
                </a:solidFill>
                <a:latin typeface="Times New Roman" panose="02020603050405020304" pitchFamily="18" charset="0"/>
                <a:ea typeface="Times New Roman" panose="02020603050405020304" pitchFamily="18" charset="0"/>
              </a:rPr>
              <a:t>(бажаний рівень для  61,4%  та 57,9% - характерний для пересічного студента НАУ). У той же час, на думку студентів, їх пересічний колега значно поступається бажаному рівню у таких важливих особистісних характеристиках як </a:t>
            </a:r>
            <a:r>
              <a:rPr lang="uk-UA" sz="2000" i="1" dirty="0">
                <a:solidFill>
                  <a:schemeClr val="accent5"/>
                </a:solidFill>
                <a:latin typeface="Times New Roman" panose="02020603050405020304" pitchFamily="18" charset="0"/>
                <a:ea typeface="Times New Roman" panose="02020603050405020304" pitchFamily="18" charset="0"/>
              </a:rPr>
              <a:t>наполегливість, працелюбність, ініціативність, ввічливість, самокритичність, почуття гідності, добросовісність, тактовність, вимогливість, правдивість, акуратність.</a:t>
            </a:r>
            <a:endParaRPr lang="ru-RU" sz="2000" dirty="0">
              <a:solidFill>
                <a:schemeClr val="accent5"/>
              </a:solidFill>
            </a:endParaRPr>
          </a:p>
        </p:txBody>
      </p:sp>
    </p:spTree>
    <p:extLst>
      <p:ext uri="{BB962C8B-B14F-4D97-AF65-F5344CB8AC3E}">
        <p14:creationId xmlns:p14="http://schemas.microsoft.com/office/powerpoint/2010/main" val="2201933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p:nvPr>
            <p:extLst>
              <p:ext uri="{D42A27DB-BD31-4B8C-83A1-F6EECF244321}">
                <p14:modId xmlns:p14="http://schemas.microsoft.com/office/powerpoint/2010/main" val="3761171254"/>
              </p:ext>
            </p:extLst>
          </p:nvPr>
        </p:nvGraphicFramePr>
        <p:xfrm>
          <a:off x="495300" y="719666"/>
          <a:ext cx="109347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1457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8200" y="1308291"/>
            <a:ext cx="9715500" cy="3385542"/>
          </a:xfrm>
          <a:prstGeom prst="rect">
            <a:avLst/>
          </a:prstGeom>
        </p:spPr>
        <p:txBody>
          <a:bodyPr wrap="square">
            <a:spAutoFit/>
          </a:bodyPr>
          <a:lstStyle/>
          <a:p>
            <a:pPr indent="450215" algn="just">
              <a:lnSpc>
                <a:spcPct val="107000"/>
              </a:lnSpc>
              <a:spcAft>
                <a:spcPts val="0"/>
              </a:spcAft>
            </a:pPr>
            <a:r>
              <a:rPr lang="uk-UA" sz="2000"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На думку студентів, простежується також і невідповідність </a:t>
            </a:r>
            <a:r>
              <a:rPr lang="uk-UA" sz="2000" b="1"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бажаного стану і реальних окремих характеристик викладачів Національного авіаційного університету</a:t>
            </a:r>
            <a:r>
              <a:rPr lang="uk-UA" sz="2000"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000"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При цьому стосовно такої якості як «</a:t>
            </a:r>
            <a:r>
              <a:rPr lang="uk-UA" sz="2000" i="1"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надає студентам можливість засвоїти глибокі теоретичні знання з предмету»</a:t>
            </a:r>
            <a:r>
              <a:rPr lang="uk-UA" sz="2000"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000" b="1"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бажаний стан фактично співпадає з реальним</a:t>
            </a:r>
            <a:r>
              <a:rPr lang="uk-UA" sz="2000"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 а стосовно «</a:t>
            </a:r>
            <a:r>
              <a:rPr lang="uk-UA" sz="2000" i="1"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ставить навідні питання, спонукає до дискусії»,</a:t>
            </a:r>
            <a:endParaRPr lang="ru-RU" sz="16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000" i="1"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«проявляє вимогливість, об’єктивно оцінює студентів», «демонструє належні манери і зовнішній вигляд, організованість, пунктуальність», «надає індивідуальні консультації для опанування дисципліни»</a:t>
            </a:r>
            <a:r>
              <a:rPr lang="uk-UA" sz="2000"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000" b="1"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відмінності між бажаним і реальним рівнем є невеликі</a:t>
            </a:r>
            <a:r>
              <a:rPr lang="uk-UA" sz="2000" dirty="0">
                <a:solidFill>
                  <a:schemeClr val="accent5"/>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12451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57275" y="2051241"/>
            <a:ext cx="9715500" cy="2554545"/>
          </a:xfrm>
          <a:prstGeom prst="rect">
            <a:avLst/>
          </a:prstGeom>
        </p:spPr>
        <p:txBody>
          <a:bodyPr wrap="square">
            <a:spAutoFit/>
          </a:bodyPr>
          <a:lstStyle/>
          <a:p>
            <a:r>
              <a:rPr lang="uk-UA" sz="2000" dirty="0">
                <a:solidFill>
                  <a:schemeClr val="accent5"/>
                </a:solidFill>
                <a:latin typeface="Times New Roman" panose="02020603050405020304" pitchFamily="18" charset="0"/>
                <a:cs typeface="Times New Roman" panose="02020603050405020304" pitchFamily="18" charset="0"/>
              </a:rPr>
              <a:t>Однак </a:t>
            </a:r>
            <a:r>
              <a:rPr lang="uk-UA" sz="2000" b="1" dirty="0">
                <a:solidFill>
                  <a:schemeClr val="accent5"/>
                </a:solidFill>
                <a:latin typeface="Times New Roman" panose="02020603050405020304" pitchFamily="18" charset="0"/>
                <a:cs typeface="Times New Roman" panose="02020603050405020304" pitchFamily="18" charset="0"/>
              </a:rPr>
              <a:t>значно поступаються бажаному рівню такі важливі для студентів якості, що мають бути притаманними сучасному викладачу</a:t>
            </a:r>
            <a:r>
              <a:rPr lang="uk-UA" sz="2000" dirty="0">
                <a:solidFill>
                  <a:schemeClr val="accent5"/>
                </a:solidFill>
                <a:latin typeface="Times New Roman" panose="02020603050405020304" pitchFamily="18" charset="0"/>
                <a:cs typeface="Times New Roman" panose="02020603050405020304" pitchFamily="18" charset="0"/>
              </a:rPr>
              <a:t>:</a:t>
            </a:r>
            <a:endParaRPr lang="ru-RU" sz="2000" dirty="0">
              <a:solidFill>
                <a:schemeClr val="accent5"/>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uk-UA" sz="2000" i="1" dirty="0">
                <a:solidFill>
                  <a:schemeClr val="accent5"/>
                </a:solidFill>
                <a:latin typeface="Times New Roman" panose="02020603050405020304" pitchFamily="18" charset="0"/>
                <a:cs typeface="Times New Roman" panose="02020603050405020304" pitchFamily="18" charset="0"/>
              </a:rPr>
              <a:t>поєднує теоретичний матеріал з прикладами його практичного застосування;</a:t>
            </a:r>
            <a:endParaRPr lang="ru-RU" sz="2000" dirty="0">
              <a:solidFill>
                <a:schemeClr val="accent5"/>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uk-UA" sz="2000" i="1" dirty="0">
                <a:solidFill>
                  <a:schemeClr val="accent5"/>
                </a:solidFill>
                <a:latin typeface="Times New Roman" panose="02020603050405020304" pitchFamily="18" charset="0"/>
                <a:cs typeface="Times New Roman" panose="02020603050405020304" pitchFamily="18" charset="0"/>
              </a:rPr>
              <a:t>доступно і </a:t>
            </a:r>
            <a:r>
              <a:rPr lang="uk-UA" sz="2000" i="1" dirty="0" err="1">
                <a:solidFill>
                  <a:schemeClr val="accent5"/>
                </a:solidFill>
                <a:latin typeface="Times New Roman" panose="02020603050405020304" pitchFamily="18" charset="0"/>
                <a:cs typeface="Times New Roman" panose="02020603050405020304" pitchFamily="18" charset="0"/>
              </a:rPr>
              <a:t>логічно</a:t>
            </a:r>
            <a:r>
              <a:rPr lang="uk-UA" sz="2000" i="1" dirty="0">
                <a:solidFill>
                  <a:schemeClr val="accent5"/>
                </a:solidFill>
                <a:latin typeface="Times New Roman" panose="02020603050405020304" pitchFamily="18" charset="0"/>
                <a:cs typeface="Times New Roman" panose="02020603050405020304" pitchFamily="18" charset="0"/>
              </a:rPr>
              <a:t> викладає матеріал, виділяє головні моменти, роз’яснює складні місця;</a:t>
            </a:r>
            <a:endParaRPr lang="ru-RU" sz="2000" dirty="0">
              <a:solidFill>
                <a:schemeClr val="accent5"/>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uk-UA" sz="2000" i="1" dirty="0">
                <a:solidFill>
                  <a:schemeClr val="accent5"/>
                </a:solidFill>
                <a:latin typeface="Times New Roman" panose="02020603050405020304" pitchFamily="18" charset="0"/>
                <a:cs typeface="Times New Roman" panose="02020603050405020304" pitchFamily="18" charset="0"/>
              </a:rPr>
              <a:t>підтримує інтерес аудиторії до навчального матеріалу;</a:t>
            </a:r>
            <a:endParaRPr lang="ru-RU" sz="2000" dirty="0">
              <a:solidFill>
                <a:schemeClr val="accent5"/>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uk-UA" sz="2000" i="1" dirty="0">
                <a:solidFill>
                  <a:schemeClr val="accent5"/>
                </a:solidFill>
                <a:latin typeface="Times New Roman" panose="02020603050405020304" pitchFamily="18" charset="0"/>
                <a:cs typeface="Times New Roman" panose="02020603050405020304" pitchFamily="18" charset="0"/>
              </a:rPr>
              <a:t>знайомить студентів з новітніми науковими досягненнями;</a:t>
            </a:r>
            <a:endParaRPr lang="ru-RU" sz="2000" dirty="0">
              <a:solidFill>
                <a:schemeClr val="accent5"/>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uk-UA" sz="2000" i="1" dirty="0">
                <a:solidFill>
                  <a:schemeClr val="accent5"/>
                </a:solidFill>
                <a:latin typeface="Times New Roman" panose="02020603050405020304" pitchFamily="18" charset="0"/>
                <a:cs typeface="Times New Roman" panose="02020603050405020304" pitchFamily="18" charset="0"/>
              </a:rPr>
              <a:t>виявляє доброзичливість, такт, повагу до студентів.</a:t>
            </a:r>
            <a:endParaRPr lang="ru-RU" sz="2000" dirty="0">
              <a:solidFill>
                <a:schemeClr val="accent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98991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p:nvPr>
            <p:extLst>
              <p:ext uri="{D42A27DB-BD31-4B8C-83A1-F6EECF244321}">
                <p14:modId xmlns:p14="http://schemas.microsoft.com/office/powerpoint/2010/main" val="4268856481"/>
              </p:ext>
            </p:extLst>
          </p:nvPr>
        </p:nvGraphicFramePr>
        <p:xfrm>
          <a:off x="266699" y="719666"/>
          <a:ext cx="11496675"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86424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13317"/>
            <a:ext cx="10515600" cy="501805"/>
          </a:xfrm>
        </p:spPr>
        <p:txBody>
          <a:bodyPr>
            <a:normAutofit fontScale="90000"/>
          </a:bodyPr>
          <a:lstStyle/>
          <a:p>
            <a:pPr algn="ctr"/>
            <a:r>
              <a:rPr lang="uk-UA" b="1" dirty="0">
                <a:solidFill>
                  <a:schemeClr val="accent5"/>
                </a:solidFill>
              </a:rPr>
              <a:t>ПОПЕРЕДНІ ВИСНОВКИ</a:t>
            </a:r>
            <a:r>
              <a:rPr lang="ru-RU" b="1" dirty="0">
                <a:solidFill>
                  <a:schemeClr val="accent5"/>
                </a:solidFill>
              </a:rPr>
              <a:t/>
            </a:r>
            <a:br>
              <a:rPr lang="ru-RU" b="1" dirty="0">
                <a:solidFill>
                  <a:schemeClr val="accent5"/>
                </a:solidFill>
              </a:rPr>
            </a:br>
            <a:endParaRPr lang="ru-RU" b="1" dirty="0">
              <a:solidFill>
                <a:schemeClr val="accent5"/>
              </a:solidFill>
            </a:endParaRPr>
          </a:p>
        </p:txBody>
      </p:sp>
      <p:sp>
        <p:nvSpPr>
          <p:cNvPr id="3" name="Объект 2"/>
          <p:cNvSpPr>
            <a:spLocks noGrp="1"/>
          </p:cNvSpPr>
          <p:nvPr>
            <p:ph idx="1"/>
          </p:nvPr>
        </p:nvSpPr>
        <p:spPr>
          <a:xfrm>
            <a:off x="838200" y="959005"/>
            <a:ext cx="10515600" cy="5217958"/>
          </a:xfrm>
        </p:spPr>
        <p:txBody>
          <a:bodyPr>
            <a:normAutofit fontScale="92500"/>
          </a:bodyPr>
          <a:lstStyle/>
          <a:p>
            <a:pPr lvl="0"/>
            <a:r>
              <a:rPr lang="uk-UA" dirty="0">
                <a:solidFill>
                  <a:schemeClr val="accent5"/>
                </a:solidFill>
              </a:rPr>
              <a:t>Спільнота першокурсників Національного авіаційного університету відрізняється високою неоднорідністю, їхні думки в окремих моментах характеризується амбівалентністю і суперечливістю.</a:t>
            </a:r>
            <a:endParaRPr lang="ru-RU" dirty="0">
              <a:solidFill>
                <a:schemeClr val="accent5"/>
              </a:solidFill>
            </a:endParaRPr>
          </a:p>
          <a:p>
            <a:pPr lvl="0"/>
            <a:r>
              <a:rPr lang="uk-UA" dirty="0">
                <a:solidFill>
                  <a:schemeClr val="accent5"/>
                </a:solidFill>
              </a:rPr>
              <a:t>Співвідношення тих, хто відчуває покликання щодо обраної спеціальності та тих, хто подав документи просто для того щоб отримати вищу освіту є паритетним. </a:t>
            </a:r>
            <a:endParaRPr lang="ru-RU" dirty="0">
              <a:solidFill>
                <a:schemeClr val="accent5"/>
              </a:solidFill>
            </a:endParaRPr>
          </a:p>
          <a:p>
            <a:pPr lvl="0"/>
            <a:r>
              <a:rPr lang="uk-UA" dirty="0">
                <a:solidFill>
                  <a:schemeClr val="accent5"/>
                </a:solidFill>
              </a:rPr>
              <a:t>Половина першокурсників обрала Національний авіаційний університет з огляду на можливість бюджетної форми навчання. Дещо менше половини оцінили репутацію закладу, де дають гарну освіту.</a:t>
            </a:r>
            <a:endParaRPr lang="ru-RU" dirty="0">
              <a:solidFill>
                <a:schemeClr val="accent5"/>
              </a:solidFill>
            </a:endParaRPr>
          </a:p>
          <a:p>
            <a:pPr lvl="0"/>
            <a:r>
              <a:rPr lang="uk-UA" dirty="0">
                <a:solidFill>
                  <a:schemeClr val="accent5"/>
                </a:solidFill>
              </a:rPr>
              <a:t>Задоволеність роботою працівників приймальної комісії є майже одностайною. При цьому основними джерелами поінформованості були офіційний сайт Національного авіаційного університету та рекомендації друзів та знайомих.</a:t>
            </a:r>
            <a:endParaRPr lang="ru-RU" dirty="0">
              <a:solidFill>
                <a:schemeClr val="accent5"/>
              </a:solidFill>
            </a:endParaRPr>
          </a:p>
          <a:p>
            <a:endParaRPr lang="ru-RU" dirty="0">
              <a:solidFill>
                <a:schemeClr val="accent5"/>
              </a:solidFill>
            </a:endParaRPr>
          </a:p>
        </p:txBody>
      </p:sp>
    </p:spTree>
    <p:extLst>
      <p:ext uri="{BB962C8B-B14F-4D97-AF65-F5344CB8AC3E}">
        <p14:creationId xmlns:p14="http://schemas.microsoft.com/office/powerpoint/2010/main" val="41462443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13317"/>
            <a:ext cx="10515600" cy="501805"/>
          </a:xfrm>
        </p:spPr>
        <p:txBody>
          <a:bodyPr>
            <a:normAutofit fontScale="90000"/>
          </a:bodyPr>
          <a:lstStyle/>
          <a:p>
            <a:pPr algn="ctr"/>
            <a:r>
              <a:rPr lang="uk-UA" b="1" dirty="0">
                <a:solidFill>
                  <a:schemeClr val="accent5"/>
                </a:solidFill>
              </a:rPr>
              <a:t>ПОПЕРЕДНІ ВИСНОВКИ</a:t>
            </a:r>
            <a:r>
              <a:rPr lang="ru-RU" b="1" dirty="0">
                <a:solidFill>
                  <a:schemeClr val="accent5"/>
                </a:solidFill>
              </a:rPr>
              <a:t/>
            </a:r>
            <a:br>
              <a:rPr lang="ru-RU" b="1" dirty="0">
                <a:solidFill>
                  <a:schemeClr val="accent5"/>
                </a:solidFill>
              </a:rPr>
            </a:br>
            <a:endParaRPr lang="ru-RU" b="1" dirty="0">
              <a:solidFill>
                <a:schemeClr val="accent5"/>
              </a:solidFill>
            </a:endParaRPr>
          </a:p>
        </p:txBody>
      </p:sp>
      <p:sp>
        <p:nvSpPr>
          <p:cNvPr id="3" name="Объект 2"/>
          <p:cNvSpPr>
            <a:spLocks noGrp="1"/>
          </p:cNvSpPr>
          <p:nvPr>
            <p:ph idx="1"/>
          </p:nvPr>
        </p:nvSpPr>
        <p:spPr>
          <a:xfrm>
            <a:off x="838200" y="959004"/>
            <a:ext cx="10515600" cy="5620215"/>
          </a:xfrm>
        </p:spPr>
        <p:txBody>
          <a:bodyPr>
            <a:normAutofit fontScale="92500" lnSpcReduction="10000"/>
          </a:bodyPr>
          <a:lstStyle/>
          <a:p>
            <a:pPr lvl="0"/>
            <a:r>
              <a:rPr lang="uk-UA" dirty="0">
                <a:solidFill>
                  <a:schemeClr val="accent5"/>
                </a:solidFill>
              </a:rPr>
              <a:t>Найважливішими для студентів є можливості застосування сучасних інформаційних технологій у навчальному процесі, вільна мережа </a:t>
            </a:r>
            <a:r>
              <a:rPr lang="uk-UA" dirty="0" err="1">
                <a:solidFill>
                  <a:schemeClr val="accent5"/>
                </a:solidFill>
              </a:rPr>
              <a:t>Wi-Fi</a:t>
            </a:r>
            <a:r>
              <a:rPr lang="uk-UA" dirty="0">
                <a:solidFill>
                  <a:schemeClr val="accent5"/>
                </a:solidFill>
              </a:rPr>
              <a:t>, наявність їдальні і кафе та гуртожитку.</a:t>
            </a:r>
            <a:endParaRPr lang="ru-RU" dirty="0">
              <a:solidFill>
                <a:schemeClr val="accent5"/>
              </a:solidFill>
            </a:endParaRPr>
          </a:p>
          <a:p>
            <a:pPr lvl="0"/>
            <a:r>
              <a:rPr lang="uk-UA" dirty="0">
                <a:solidFill>
                  <a:schemeClr val="accent5"/>
                </a:solidFill>
              </a:rPr>
              <a:t>Першокурсники Національного авіаційного університету схильні вважати, що їхні колеги, а також викладачі не в повній мірі відповідають вимогам сучасності.</a:t>
            </a:r>
            <a:endParaRPr lang="ru-RU" dirty="0">
              <a:solidFill>
                <a:schemeClr val="accent5"/>
              </a:solidFill>
            </a:endParaRPr>
          </a:p>
          <a:p>
            <a:pPr lvl="0"/>
            <a:r>
              <a:rPr lang="uk-UA" dirty="0">
                <a:solidFill>
                  <a:schemeClr val="accent5"/>
                </a:solidFill>
              </a:rPr>
              <a:t>На їхню думку, студенти Національного авіаційного університету недостатньо намагаються ґрунтовно вивчати усі предмети, щоб отримати диплом з відзнакою та самостійно здобувати додаткові фахові знання зі своєї спеціальності. Основною мотивацією є навчатися рівно з тією </a:t>
            </a:r>
            <a:r>
              <a:rPr lang="uk-UA" dirty="0" err="1">
                <a:solidFill>
                  <a:schemeClr val="accent5"/>
                </a:solidFill>
              </a:rPr>
              <a:t>віддачею</a:t>
            </a:r>
            <a:r>
              <a:rPr lang="uk-UA" dirty="0">
                <a:solidFill>
                  <a:schemeClr val="accent5"/>
                </a:solidFill>
              </a:rPr>
              <a:t>, щоб отримувати стипендію або уникнути відрахування з університету.</a:t>
            </a:r>
            <a:endParaRPr lang="ru-RU" dirty="0">
              <a:solidFill>
                <a:schemeClr val="accent5"/>
              </a:solidFill>
            </a:endParaRPr>
          </a:p>
          <a:p>
            <a:pPr lvl="0"/>
            <a:r>
              <a:rPr lang="uk-UA" dirty="0">
                <a:solidFill>
                  <a:schemeClr val="accent5"/>
                </a:solidFill>
              </a:rPr>
              <a:t>Разом з тим, близькими до бажаного рівня є рівень товариськості, активної участі у студентському самоврядуванні та здобування досвіду роботи паралельно з навчанням.</a:t>
            </a:r>
            <a:endParaRPr lang="ru-RU" dirty="0">
              <a:solidFill>
                <a:schemeClr val="accent5"/>
              </a:solidFill>
            </a:endParaRPr>
          </a:p>
          <a:p>
            <a:endParaRPr lang="ru-RU" dirty="0">
              <a:solidFill>
                <a:schemeClr val="accent5"/>
              </a:solidFill>
            </a:endParaRPr>
          </a:p>
        </p:txBody>
      </p:sp>
    </p:spTree>
    <p:extLst>
      <p:ext uri="{BB962C8B-B14F-4D97-AF65-F5344CB8AC3E}">
        <p14:creationId xmlns:p14="http://schemas.microsoft.com/office/powerpoint/2010/main" val="29129404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13317"/>
            <a:ext cx="10515600" cy="501805"/>
          </a:xfrm>
        </p:spPr>
        <p:txBody>
          <a:bodyPr>
            <a:normAutofit fontScale="90000"/>
          </a:bodyPr>
          <a:lstStyle/>
          <a:p>
            <a:pPr algn="ctr"/>
            <a:r>
              <a:rPr lang="uk-UA" b="1" dirty="0">
                <a:solidFill>
                  <a:schemeClr val="accent5"/>
                </a:solidFill>
              </a:rPr>
              <a:t>ПОПЕРЕДНІ ВИСНОВКИ</a:t>
            </a:r>
            <a:r>
              <a:rPr lang="ru-RU" b="1" dirty="0">
                <a:solidFill>
                  <a:schemeClr val="accent5"/>
                </a:solidFill>
              </a:rPr>
              <a:t/>
            </a:r>
            <a:br>
              <a:rPr lang="ru-RU" b="1" dirty="0">
                <a:solidFill>
                  <a:schemeClr val="accent5"/>
                </a:solidFill>
              </a:rPr>
            </a:br>
            <a:endParaRPr lang="ru-RU" b="1" dirty="0">
              <a:solidFill>
                <a:schemeClr val="accent5"/>
              </a:solidFill>
            </a:endParaRPr>
          </a:p>
        </p:txBody>
      </p:sp>
      <p:sp>
        <p:nvSpPr>
          <p:cNvPr id="3" name="Объект 2"/>
          <p:cNvSpPr>
            <a:spLocks noGrp="1"/>
          </p:cNvSpPr>
          <p:nvPr>
            <p:ph idx="1"/>
          </p:nvPr>
        </p:nvSpPr>
        <p:spPr>
          <a:xfrm>
            <a:off x="838200" y="959004"/>
            <a:ext cx="10515600" cy="5620215"/>
          </a:xfrm>
        </p:spPr>
        <p:txBody>
          <a:bodyPr>
            <a:normAutofit fontScale="92500" lnSpcReduction="10000"/>
          </a:bodyPr>
          <a:lstStyle/>
          <a:p>
            <a:pPr lvl="0"/>
            <a:r>
              <a:rPr lang="uk-UA" dirty="0">
                <a:solidFill>
                  <a:schemeClr val="accent5"/>
                </a:solidFill>
              </a:rPr>
              <a:t>Близькими до бажаного рівня студентів є уміння викладачів надавати можливості засвоїти глибокі теоретичні знання з предмету та спонукати до дискусії, надавати індивідуальні консультації, проявляти вимогливість та об’єктивність при оцінюванні.</a:t>
            </a:r>
            <a:endParaRPr lang="ru-RU" dirty="0">
              <a:solidFill>
                <a:schemeClr val="accent5"/>
              </a:solidFill>
            </a:endParaRPr>
          </a:p>
          <a:p>
            <a:pPr lvl="0"/>
            <a:r>
              <a:rPr lang="uk-UA" dirty="0">
                <a:solidFill>
                  <a:schemeClr val="accent5"/>
                </a:solidFill>
              </a:rPr>
              <a:t>Однак, на думку студентів, викладачі недостатньо поєднують теоретичний матеріал з прикладами його практичного застосування, підтримує інтерес аудиторії до навчального матеріалу, виявляє доброзичливість, такт і повагу до студентів.</a:t>
            </a:r>
            <a:endParaRPr lang="ru-RU" dirty="0">
              <a:solidFill>
                <a:schemeClr val="accent5"/>
              </a:solidFill>
            </a:endParaRPr>
          </a:p>
          <a:p>
            <a:pPr lvl="0"/>
            <a:r>
              <a:rPr lang="uk-UA" dirty="0">
                <a:solidFill>
                  <a:schemeClr val="accent5"/>
                </a:solidFill>
              </a:rPr>
              <a:t>Цікаво, що при цьому, рівень задоволеності ставленням викладачів до студентів входить у трійку найбільш задоволених елементів освітнього процесу, разом з рівнем взаємостосунків між студентами на доступністю цін у кафе та їдальні.</a:t>
            </a:r>
            <a:endParaRPr lang="ru-RU" dirty="0">
              <a:solidFill>
                <a:schemeClr val="accent5"/>
              </a:solidFill>
            </a:endParaRPr>
          </a:p>
          <a:p>
            <a:pPr lvl="0"/>
            <a:r>
              <a:rPr lang="uk-UA" dirty="0">
                <a:solidFill>
                  <a:schemeClr val="accent5"/>
                </a:solidFill>
              </a:rPr>
              <a:t>Найменше задоволені студенти роботою медпункту й охорони, навчанням на військовій кафедрі, роботою комп’ютерних класів та зовнішнім виглядом аудиторій.</a:t>
            </a:r>
            <a:endParaRPr lang="ru-RU" dirty="0">
              <a:solidFill>
                <a:schemeClr val="accent5"/>
              </a:solidFill>
            </a:endParaRPr>
          </a:p>
          <a:p>
            <a:endParaRPr lang="ru-RU" dirty="0">
              <a:solidFill>
                <a:schemeClr val="accent5"/>
              </a:solidFill>
            </a:endParaRPr>
          </a:p>
        </p:txBody>
      </p:sp>
    </p:spTree>
    <p:extLst>
      <p:ext uri="{BB962C8B-B14F-4D97-AF65-F5344CB8AC3E}">
        <p14:creationId xmlns:p14="http://schemas.microsoft.com/office/powerpoint/2010/main" val="28594315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13317"/>
            <a:ext cx="10515600" cy="501805"/>
          </a:xfrm>
        </p:spPr>
        <p:txBody>
          <a:bodyPr>
            <a:normAutofit fontScale="90000"/>
          </a:bodyPr>
          <a:lstStyle/>
          <a:p>
            <a:pPr algn="ctr"/>
            <a:r>
              <a:rPr lang="uk-UA" b="1" dirty="0">
                <a:solidFill>
                  <a:schemeClr val="accent5"/>
                </a:solidFill>
              </a:rPr>
              <a:t>ПОПЕРЕДНІ ВИСНОВКИ</a:t>
            </a:r>
            <a:r>
              <a:rPr lang="ru-RU" b="1" dirty="0">
                <a:solidFill>
                  <a:schemeClr val="accent5"/>
                </a:solidFill>
              </a:rPr>
              <a:t/>
            </a:r>
            <a:br>
              <a:rPr lang="ru-RU" b="1" dirty="0">
                <a:solidFill>
                  <a:schemeClr val="accent5"/>
                </a:solidFill>
              </a:rPr>
            </a:br>
            <a:endParaRPr lang="ru-RU" b="1" dirty="0">
              <a:solidFill>
                <a:schemeClr val="accent5"/>
              </a:solidFill>
            </a:endParaRPr>
          </a:p>
        </p:txBody>
      </p:sp>
      <p:sp>
        <p:nvSpPr>
          <p:cNvPr id="3" name="Объект 2"/>
          <p:cNvSpPr>
            <a:spLocks noGrp="1"/>
          </p:cNvSpPr>
          <p:nvPr>
            <p:ph idx="1"/>
          </p:nvPr>
        </p:nvSpPr>
        <p:spPr>
          <a:xfrm>
            <a:off x="838200" y="959004"/>
            <a:ext cx="10515600" cy="5620215"/>
          </a:xfrm>
        </p:spPr>
        <p:txBody>
          <a:bodyPr>
            <a:normAutofit fontScale="92500" lnSpcReduction="20000"/>
          </a:bodyPr>
          <a:lstStyle/>
          <a:p>
            <a:pPr lvl="0"/>
            <a:r>
              <a:rPr lang="uk-UA" dirty="0">
                <a:solidFill>
                  <a:schemeClr val="accent5"/>
                </a:solidFill>
              </a:rPr>
              <a:t>Зважуючи усі «за» і «проти», за час навчання загальне враження про університет серед студентів більше покращилося, чим погіршилося. При цьому більше половини схильні порекомендувати комусь із знайомих абітурієнтів подати документи до Національного авіаційного університету. Не надавати таких рекомендацій схильний лише 1 з 10 абітурієнтів.</a:t>
            </a:r>
            <a:endParaRPr lang="ru-RU" dirty="0">
              <a:solidFill>
                <a:schemeClr val="accent5"/>
              </a:solidFill>
            </a:endParaRPr>
          </a:p>
          <a:p>
            <a:pPr lvl="0"/>
            <a:r>
              <a:rPr lang="uk-UA" dirty="0">
                <a:solidFill>
                  <a:schemeClr val="accent5"/>
                </a:solidFill>
              </a:rPr>
              <a:t>Зважаючи на вищевикладене, можна припустити, що студенти Національного авіаційного університету, хоча й не повністю задоволені тим як відбувається освітній процес в університеті, але розуміють, що помічені ними недоліки є притаманними системі вищої освіти в Україні загалом, а не лише окремо Національному авіаційному університету. Можливо орієнтуючись на відгуки своїх друзів та однолітків, які навчаються в інших закладах вищої освіти України, вони схильні вважати, що порівняно з іншими, освітній процес у Національному авіаційному університеті заслуговує на позитивні рекомендації.</a:t>
            </a:r>
            <a:endParaRPr lang="ru-RU" dirty="0">
              <a:solidFill>
                <a:schemeClr val="accent5"/>
              </a:solidFill>
            </a:endParaRPr>
          </a:p>
          <a:p>
            <a:pPr lvl="0"/>
            <a:r>
              <a:rPr lang="uk-UA" dirty="0">
                <a:solidFill>
                  <a:schemeClr val="accent5"/>
                </a:solidFill>
              </a:rPr>
              <a:t>Підтвердити або спростувати ці гіпотези можливо буде при аналізі відповідей на відкриті питання у межах даного опитування, а також у подальших більш глибинних дослідженнях.</a:t>
            </a:r>
            <a:endParaRPr lang="ru-RU" dirty="0">
              <a:solidFill>
                <a:schemeClr val="accent5"/>
              </a:solidFill>
            </a:endParaRPr>
          </a:p>
          <a:p>
            <a:endParaRPr lang="ru-RU" dirty="0">
              <a:solidFill>
                <a:schemeClr val="accent5"/>
              </a:solidFill>
            </a:endParaRPr>
          </a:p>
        </p:txBody>
      </p:sp>
    </p:spTree>
    <p:extLst>
      <p:ext uri="{BB962C8B-B14F-4D97-AF65-F5344CB8AC3E}">
        <p14:creationId xmlns:p14="http://schemas.microsoft.com/office/powerpoint/2010/main" val="3232006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Диаграмма 14"/>
          <p:cNvGraphicFramePr/>
          <p:nvPr>
            <p:extLst>
              <p:ext uri="{D42A27DB-BD31-4B8C-83A1-F6EECF244321}">
                <p14:modId xmlns:p14="http://schemas.microsoft.com/office/powerpoint/2010/main" val="149889557"/>
              </p:ext>
            </p:extLst>
          </p:nvPr>
        </p:nvGraphicFramePr>
        <p:xfrm>
          <a:off x="542925" y="719666"/>
          <a:ext cx="107823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77872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6375" y="978971"/>
            <a:ext cx="8782050" cy="4893647"/>
          </a:xfrm>
          <a:prstGeom prst="rect">
            <a:avLst/>
          </a:prstGeom>
        </p:spPr>
        <p:txBody>
          <a:bodyPr wrap="square">
            <a:spAutoFit/>
          </a:bodyPr>
          <a:lstStyle/>
          <a:p>
            <a:r>
              <a:rPr lang="uk-UA" sz="2400" b="1" dirty="0">
                <a:solidFill>
                  <a:schemeClr val="accent5"/>
                </a:solidFill>
              </a:rPr>
              <a:t>Більшість опитаних студентів не задоволена жодним із елементів освітнього процесу в Національному авіаційному університеті.</a:t>
            </a:r>
            <a:endParaRPr lang="ru-RU" sz="2400" dirty="0">
              <a:solidFill>
                <a:schemeClr val="accent5"/>
              </a:solidFill>
            </a:endParaRPr>
          </a:p>
          <a:p>
            <a:r>
              <a:rPr lang="uk-UA" sz="2400" b="1" dirty="0">
                <a:solidFill>
                  <a:schemeClr val="accent5"/>
                </a:solidFill>
              </a:rPr>
              <a:t>Найбільше вони задоволені</a:t>
            </a:r>
            <a:r>
              <a:rPr lang="uk-UA" sz="2400" dirty="0">
                <a:solidFill>
                  <a:schemeClr val="accent5"/>
                </a:solidFill>
              </a:rPr>
              <a:t> </a:t>
            </a:r>
            <a:r>
              <a:rPr lang="uk-UA" sz="2400" i="1" dirty="0">
                <a:solidFill>
                  <a:schemeClr val="accent5"/>
                </a:solidFill>
              </a:rPr>
              <a:t>рівнем взаємостосунків між студентами (47,8%), доступністю цін у кафе та їдальні (46,3%) та ставленням викладачів до студентів (45,6%).</a:t>
            </a:r>
            <a:endParaRPr lang="ru-RU" sz="2400" dirty="0">
              <a:solidFill>
                <a:schemeClr val="accent5"/>
              </a:solidFill>
            </a:endParaRPr>
          </a:p>
          <a:p>
            <a:r>
              <a:rPr lang="uk-UA" sz="2400" b="1" dirty="0">
                <a:solidFill>
                  <a:schemeClr val="accent5"/>
                </a:solidFill>
              </a:rPr>
              <a:t>Дещо менше задоволені</a:t>
            </a:r>
            <a:r>
              <a:rPr lang="uk-UA" sz="2400" dirty="0">
                <a:solidFill>
                  <a:schemeClr val="accent5"/>
                </a:solidFill>
              </a:rPr>
              <a:t>  </a:t>
            </a:r>
            <a:r>
              <a:rPr lang="uk-UA" sz="2400" i="1" dirty="0">
                <a:solidFill>
                  <a:schemeClr val="accent5"/>
                </a:solidFill>
              </a:rPr>
              <a:t>об’єктивністю викладачів при оцінюванні студентів (40,9%), чемністю персоналу кафе та їдальні (38,6%) та професійним рівнем викладачів (37,7%).</a:t>
            </a:r>
            <a:endParaRPr lang="ru-RU" sz="2400" dirty="0">
              <a:solidFill>
                <a:schemeClr val="accent5"/>
              </a:solidFill>
            </a:endParaRPr>
          </a:p>
          <a:p>
            <a:r>
              <a:rPr lang="uk-UA" sz="2400" b="1" dirty="0">
                <a:solidFill>
                  <a:schemeClr val="accent5"/>
                </a:solidFill>
              </a:rPr>
              <a:t>Найменше задоволені</a:t>
            </a:r>
            <a:r>
              <a:rPr lang="uk-UA" sz="2400" dirty="0">
                <a:solidFill>
                  <a:schemeClr val="accent5"/>
                </a:solidFill>
              </a:rPr>
              <a:t> </a:t>
            </a:r>
            <a:r>
              <a:rPr lang="uk-UA" sz="2400" i="1" dirty="0">
                <a:solidFill>
                  <a:schemeClr val="accent5"/>
                </a:solidFill>
              </a:rPr>
              <a:t>роботою медичного пункту (7,5%), навчанням на військовій кафедрі (8,3%), роботою комп’ютерних класів  (10,6%), роботою охорони (12,7%), зовнішнім виглядом аудиторій (16%).</a:t>
            </a:r>
            <a:endParaRPr lang="ru-RU" sz="2400" dirty="0">
              <a:solidFill>
                <a:schemeClr val="accent5"/>
              </a:solidFill>
            </a:endParaRPr>
          </a:p>
        </p:txBody>
      </p:sp>
    </p:spTree>
    <p:extLst>
      <p:ext uri="{BB962C8B-B14F-4D97-AF65-F5344CB8AC3E}">
        <p14:creationId xmlns:p14="http://schemas.microsoft.com/office/powerpoint/2010/main" val="162573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p:nvPr>
            <p:extLst>
              <p:ext uri="{D42A27DB-BD31-4B8C-83A1-F6EECF244321}">
                <p14:modId xmlns:p14="http://schemas.microsoft.com/office/powerpoint/2010/main" val="1728834611"/>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9789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52624" y="1901383"/>
            <a:ext cx="8448675" cy="2677656"/>
          </a:xfrm>
          <a:prstGeom prst="rect">
            <a:avLst/>
          </a:prstGeom>
        </p:spPr>
        <p:txBody>
          <a:bodyPr wrap="square">
            <a:spAutoFit/>
          </a:bodyPr>
          <a:lstStyle/>
          <a:p>
            <a:r>
              <a:rPr lang="uk-UA" sz="2800" b="1" dirty="0">
                <a:solidFill>
                  <a:schemeClr val="accent5"/>
                </a:solidFill>
              </a:rPr>
              <a:t>Основними чинниками вибору Національного авіаційного університету як свого навчального закладу</a:t>
            </a:r>
            <a:r>
              <a:rPr lang="uk-UA" sz="2800" dirty="0">
                <a:solidFill>
                  <a:schemeClr val="accent5"/>
                </a:solidFill>
              </a:rPr>
              <a:t> стали:</a:t>
            </a:r>
            <a:endParaRPr lang="ru-RU" sz="2800" dirty="0">
              <a:solidFill>
                <a:schemeClr val="accent5"/>
              </a:solidFill>
            </a:endParaRPr>
          </a:p>
          <a:p>
            <a:r>
              <a:rPr lang="uk-UA" sz="2800" i="1" dirty="0">
                <a:solidFill>
                  <a:schemeClr val="accent5"/>
                </a:solidFill>
              </a:rPr>
              <a:t>51,6% - можливість бюджетної форми навчання;</a:t>
            </a:r>
            <a:endParaRPr lang="ru-RU" sz="2800" dirty="0">
              <a:solidFill>
                <a:schemeClr val="accent5"/>
              </a:solidFill>
            </a:endParaRPr>
          </a:p>
          <a:p>
            <a:r>
              <a:rPr lang="uk-UA" sz="2800" i="1" dirty="0">
                <a:solidFill>
                  <a:schemeClr val="accent5"/>
                </a:solidFill>
              </a:rPr>
              <a:t>45,7% - репутація закладу, де дають гарну освіту;</a:t>
            </a:r>
            <a:endParaRPr lang="ru-RU" sz="2800" dirty="0">
              <a:solidFill>
                <a:schemeClr val="accent5"/>
              </a:solidFill>
            </a:endParaRPr>
          </a:p>
          <a:p>
            <a:r>
              <a:rPr lang="uk-UA" sz="2800" i="1" dirty="0">
                <a:solidFill>
                  <a:schemeClr val="accent5"/>
                </a:solidFill>
              </a:rPr>
              <a:t>39,6% - зручне місце розташування.</a:t>
            </a:r>
            <a:endParaRPr lang="ru-RU" sz="2800" dirty="0">
              <a:solidFill>
                <a:schemeClr val="accent5"/>
              </a:solidFill>
            </a:endParaRPr>
          </a:p>
        </p:txBody>
      </p:sp>
    </p:spTree>
    <p:extLst>
      <p:ext uri="{BB962C8B-B14F-4D97-AF65-F5344CB8AC3E}">
        <p14:creationId xmlns:p14="http://schemas.microsoft.com/office/powerpoint/2010/main" val="2290012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p:nvPr>
            <p:extLst>
              <p:ext uri="{D42A27DB-BD31-4B8C-83A1-F6EECF244321}">
                <p14:modId xmlns:p14="http://schemas.microsoft.com/office/powerpoint/2010/main" val="1959098623"/>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79343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66875" y="1583398"/>
            <a:ext cx="8372475" cy="3108543"/>
          </a:xfrm>
          <a:prstGeom prst="rect">
            <a:avLst/>
          </a:prstGeom>
        </p:spPr>
        <p:txBody>
          <a:bodyPr wrap="square">
            <a:spAutoFit/>
          </a:bodyPr>
          <a:lstStyle/>
          <a:p>
            <a:r>
              <a:rPr lang="uk-UA" sz="2800" b="1" dirty="0">
                <a:solidFill>
                  <a:schemeClr val="accent5"/>
                </a:solidFill>
              </a:rPr>
              <a:t>Основними джерелами поінформованості про Національний авіаційний університет </a:t>
            </a:r>
            <a:r>
              <a:rPr lang="uk-UA" sz="2800" dirty="0">
                <a:solidFill>
                  <a:schemeClr val="accent5"/>
                </a:solidFill>
              </a:rPr>
              <a:t>були:</a:t>
            </a:r>
            <a:endParaRPr lang="ru-RU" sz="2800" dirty="0">
              <a:solidFill>
                <a:schemeClr val="accent5"/>
              </a:solidFill>
            </a:endParaRPr>
          </a:p>
          <a:p>
            <a:r>
              <a:rPr lang="uk-UA" sz="2800" i="1" dirty="0">
                <a:solidFill>
                  <a:schemeClr val="accent5"/>
                </a:solidFill>
              </a:rPr>
              <a:t>45,2% - офіційний сайт НАУ;</a:t>
            </a:r>
            <a:endParaRPr lang="ru-RU" sz="2800" dirty="0">
              <a:solidFill>
                <a:schemeClr val="accent5"/>
              </a:solidFill>
            </a:endParaRPr>
          </a:p>
          <a:p>
            <a:r>
              <a:rPr lang="uk-UA" sz="2800" i="1" dirty="0">
                <a:solidFill>
                  <a:schemeClr val="accent5"/>
                </a:solidFill>
              </a:rPr>
              <a:t>45,1% - рекомендації друзів, знайомих;</a:t>
            </a:r>
            <a:endParaRPr lang="ru-RU" sz="2800" dirty="0">
              <a:solidFill>
                <a:schemeClr val="accent5"/>
              </a:solidFill>
            </a:endParaRPr>
          </a:p>
          <a:p>
            <a:r>
              <a:rPr lang="uk-UA" sz="2800" i="1" dirty="0">
                <a:solidFill>
                  <a:schemeClr val="accent5"/>
                </a:solidFill>
              </a:rPr>
              <a:t>33,4% - рекомендації батьків, родичів;</a:t>
            </a:r>
            <a:endParaRPr lang="ru-RU" sz="2800" dirty="0">
              <a:solidFill>
                <a:schemeClr val="accent5"/>
              </a:solidFill>
            </a:endParaRPr>
          </a:p>
          <a:p>
            <a:r>
              <a:rPr lang="uk-UA" sz="2800" i="1" dirty="0">
                <a:solidFill>
                  <a:schemeClr val="accent5"/>
                </a:solidFill>
              </a:rPr>
              <a:t>27,7% - відгуки про НАУ від студентів в мережі інтернет (соціальні мережі, форуми тощо).</a:t>
            </a:r>
            <a:endParaRPr lang="ru-RU" sz="2800" dirty="0">
              <a:solidFill>
                <a:schemeClr val="accent5"/>
              </a:solidFill>
            </a:endParaRPr>
          </a:p>
        </p:txBody>
      </p:sp>
    </p:spTree>
    <p:extLst>
      <p:ext uri="{BB962C8B-B14F-4D97-AF65-F5344CB8AC3E}">
        <p14:creationId xmlns:p14="http://schemas.microsoft.com/office/powerpoint/2010/main" val="189613916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TotalTime>
  <Words>2043</Words>
  <Application>Microsoft Office PowerPoint</Application>
  <PresentationFormat>Широкоэкранный</PresentationFormat>
  <Paragraphs>133</Paragraphs>
  <Slides>39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39</vt:i4>
      </vt:variant>
    </vt:vector>
  </HeadingPairs>
  <TitlesOfParts>
    <vt:vector size="46" baseType="lpstr">
      <vt:lpstr>Arial</vt:lpstr>
      <vt:lpstr>Arial Black</vt:lpstr>
      <vt:lpstr>Calibri</vt:lpstr>
      <vt:lpstr>Calibri Light</vt:lpstr>
      <vt:lpstr>Helvetica</vt:lpstr>
      <vt:lpstr>Times New Roman</vt:lpstr>
      <vt:lpstr>Тема Office</vt:lpstr>
      <vt:lpstr>  ОПИТУВАННЯ СТУДЕНТІВ  1 КУРСУ  НАЦІОНАЛЬНОГО АВІАЦІЙНОГО УНІВЕРСИТЕТУ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ПОПЕРЕДНІ ВИСНОВКИ </vt:lpstr>
      <vt:lpstr>ПОПЕРЕДНІ ВИСНОВКИ </vt:lpstr>
      <vt:lpstr>ПОПЕРЕДНІ ВИСНОВКИ </vt:lpstr>
      <vt:lpstr>ПОПЕРЕДНІ ВИСНОВКИ </vt:lpstr>
    </vt:vector>
  </TitlesOfParts>
  <Company>Reanimator Extreme Edition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Asus</cp:lastModifiedBy>
  <cp:revision>44</cp:revision>
  <dcterms:created xsi:type="dcterms:W3CDTF">2019-04-06T11:42:27Z</dcterms:created>
  <dcterms:modified xsi:type="dcterms:W3CDTF">2019-04-11T00:39:41Z</dcterms:modified>
</cp:coreProperties>
</file>